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44" r:id="rId4"/>
    <p:sldMasterId id="2147483844" r:id="rId5"/>
  </p:sldMasterIdLst>
  <p:notesMasterIdLst>
    <p:notesMasterId r:id="rId16"/>
  </p:notesMasterIdLst>
  <p:handoutMasterIdLst>
    <p:handoutMasterId r:id="rId17"/>
  </p:handoutMasterIdLst>
  <p:sldIdLst>
    <p:sldId id="3417" r:id="rId6"/>
    <p:sldId id="3482" r:id="rId7"/>
    <p:sldId id="3532" r:id="rId8"/>
    <p:sldId id="338" r:id="rId9"/>
    <p:sldId id="339" r:id="rId10"/>
    <p:sldId id="3475" r:id="rId11"/>
    <p:sldId id="3468" r:id="rId12"/>
    <p:sldId id="3440" r:id="rId13"/>
    <p:sldId id="3469" r:id="rId14"/>
    <p:sldId id="3595" r:id="rId15"/>
  </p:sldIdLst>
  <p:sldSz cx="9144000" cy="5143500" type="screen16x9"/>
  <p:notesSz cx="6889750" cy="10021888"/>
  <p:embeddedFontLst>
    <p:embeddedFont>
      <p:font typeface="Univers" panose="020B0503020202020204" pitchFamily="34" charset="0"/>
      <p:regular r:id="rId18"/>
      <p:bold r:id="rId19"/>
    </p:embeddedFont>
    <p:embeddedFont>
      <p:font typeface="Univers Condensed" panose="020B0506020202050204" pitchFamily="34" charset="0"/>
      <p:regular r:id="rId20"/>
      <p:bold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uidance" id="{471E79FC-C327-44AD-91D1-BED208CC5CBF}">
          <p14:sldIdLst>
            <p14:sldId id="3417"/>
            <p14:sldId id="3482"/>
            <p14:sldId id="3532"/>
            <p14:sldId id="338"/>
            <p14:sldId id="339"/>
            <p14:sldId id="3475"/>
            <p14:sldId id="3468"/>
            <p14:sldId id="3440"/>
            <p14:sldId id="3469"/>
            <p14:sldId id="359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BF8811-461A-98FA-E127-34E8BF6E53B9}" name="Samantha Wilson" initials="SW" userId="S::Samantha.Wilson@unlockedgrads.org.uk::14d3afe5-1696-4518-b662-46eedebd4596" providerId="AD"/>
  <p188:author id="{9E811227-F8F6-1591-46AD-E6874B5EBE34}" name="Frances Steel" initials="FS" userId="S::frances.steel@unlockedgrads.org.uk::79d46658-80de-4106-bb59-cad1b389c72e" providerId="AD"/>
  <p188:author id="{82A8D7B6-B8FD-1E32-2996-892E060C1FF0}" name="Katherine Gartland" initials="KG" userId="S::Katherine.Gartland@unlockedgrads.org.uk::30cb6bf3-3405-430e-b4b6-80b450bf79d9" providerId="AD"/>
  <p188:author id="{5E3B41C8-D2FD-FA58-44E6-A3425FA815BE}" name="Jack Anderson" initials="JA" userId="S::Jack.Anderson@unlockedgrads.org.uk::4789e7fc-df34-4b1d-a3ca-3f1c50f66c27" providerId="AD"/>
  <p188:author id="{E48197DA-D3FF-1ABD-C552-DC46C4E0A3C7}" name="George Cristin-Marks" initials="GC" userId="S::george.cristinmarks@unlockedgrads.org.uk::6e49c787-c396-458a-9b44-6bd0f396b9d9" providerId="AD"/>
  <p188:author id="{3EA9E8E0-D16F-18C3-48CF-E4927EEF4D44}" name="Mike Sheppard" initials="MS" userId="S::mike.sheppard@unlockedgrads.org.uk::3332e290-0592-45fc-8388-de746b38e890" providerId="AD"/>
  <p188:author id="{BB84ECFE-7F96-BD93-FF82-8FD36419378E}" name="Jack Anderson" initials="JA" userId="S::jack.anderson@unlockedgrads.org.uk::4789e7fc-df34-4b1d-a3ca-3f1c50f66c2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72C"/>
    <a:srgbClr val="E2463A"/>
    <a:srgbClr val="834586"/>
    <a:srgbClr val="245195"/>
    <a:srgbClr val="2D2D2A"/>
    <a:srgbClr val="555558"/>
    <a:srgbClr val="127A84"/>
    <a:srgbClr val="CDD615"/>
    <a:srgbClr val="56565A"/>
    <a:srgbClr val="9330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2" autoAdjust="0"/>
    <p:restoredTop sz="58475" autoAdjust="0"/>
  </p:normalViewPr>
  <p:slideViewPr>
    <p:cSldViewPr snapToGrid="0">
      <p:cViewPr varScale="1">
        <p:scale>
          <a:sx n="80" d="100"/>
          <a:sy n="80" d="100"/>
        </p:scale>
        <p:origin x="28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Steel" userId="79d46658-80de-4106-bb59-cad1b389c72e" providerId="ADAL" clId="{C9A650DF-FC12-494D-9C76-2639CC59E8C5}"/>
    <pc:docChg chg="delSld modSld modSection">
      <pc:chgData name="Frances Steel" userId="79d46658-80de-4106-bb59-cad1b389c72e" providerId="ADAL" clId="{C9A650DF-FC12-494D-9C76-2639CC59E8C5}" dt="2026-10-13T09:53:17.190" v="66" actId="20577"/>
      <pc:docMkLst>
        <pc:docMk/>
      </pc:docMkLst>
      <pc:sldChg chg="modSp mod modNotesTx">
        <pc:chgData name="Frances Steel" userId="79d46658-80de-4106-bb59-cad1b389c72e" providerId="ADAL" clId="{C9A650DF-FC12-494D-9C76-2639CC59E8C5}" dt="2026-10-13T09:53:17.190" v="66" actId="20577"/>
        <pc:sldMkLst>
          <pc:docMk/>
          <pc:sldMk cId="2072881248" sldId="339"/>
        </pc:sldMkLst>
        <pc:spChg chg="mod">
          <ac:chgData name="Frances Steel" userId="79d46658-80de-4106-bb59-cad1b389c72e" providerId="ADAL" clId="{C9A650DF-FC12-494D-9C76-2639CC59E8C5}" dt="2026-10-13T09:53:05.493" v="49" actId="20577"/>
          <ac:spMkLst>
            <pc:docMk/>
            <pc:sldMk cId="2072881248" sldId="339"/>
            <ac:spMk id="17" creationId="{A1B244FF-33BB-6448-984B-E1C72E691DB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7A01C3-3731-3149-B56D-C246E1170E13}"/>
              </a:ext>
            </a:extLst>
          </p:cNvPr>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latin typeface="Univers" panose="020B0503020202020204" pitchFamily="34" charset="0"/>
            </a:endParaRPr>
          </a:p>
        </p:txBody>
      </p:sp>
      <p:sp>
        <p:nvSpPr>
          <p:cNvPr id="3" name="Date Placeholder 2">
            <a:extLst>
              <a:ext uri="{FF2B5EF4-FFF2-40B4-BE49-F238E27FC236}">
                <a16:creationId xmlns:a16="http://schemas.microsoft.com/office/drawing/2014/main" id="{6F5B06F8-01A1-1548-9718-59895D60D98F}"/>
              </a:ext>
            </a:extLst>
          </p:cNvPr>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2428D250-D686-D349-854D-330834D24D10}" type="datetimeFigureOut">
              <a:rPr lang="en-US" smtClean="0">
                <a:latin typeface="Univers" panose="020B0503020202020204" pitchFamily="34" charset="0"/>
              </a:rPr>
              <a:t>10/13/2026</a:t>
            </a:fld>
            <a:endParaRPr lang="en-US">
              <a:latin typeface="Univers" panose="020B0503020202020204" pitchFamily="34" charset="0"/>
            </a:endParaRPr>
          </a:p>
        </p:txBody>
      </p:sp>
      <p:sp>
        <p:nvSpPr>
          <p:cNvPr id="4" name="Footer Placeholder 3">
            <a:extLst>
              <a:ext uri="{FF2B5EF4-FFF2-40B4-BE49-F238E27FC236}">
                <a16:creationId xmlns:a16="http://schemas.microsoft.com/office/drawing/2014/main" id="{694E7B7F-7065-0B48-A334-2BBD5DF442D8}"/>
              </a:ext>
            </a:extLst>
          </p:cNvPr>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latin typeface="Univers" panose="020B0503020202020204" pitchFamily="34" charset="0"/>
            </a:endParaRPr>
          </a:p>
        </p:txBody>
      </p:sp>
      <p:sp>
        <p:nvSpPr>
          <p:cNvPr id="5" name="Slide Number Placeholder 4">
            <a:extLst>
              <a:ext uri="{FF2B5EF4-FFF2-40B4-BE49-F238E27FC236}">
                <a16:creationId xmlns:a16="http://schemas.microsoft.com/office/drawing/2014/main" id="{054B06A6-CA63-EA40-A8AC-4D635A353158}"/>
              </a:ext>
            </a:extLst>
          </p:cNvPr>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6C3F419A-F528-474E-8687-794CB20D1279}" type="slidenum">
              <a:rPr lang="en-US" smtClean="0">
                <a:latin typeface="Univers" panose="020B0503020202020204" pitchFamily="34" charset="0"/>
              </a:rPr>
              <a:t>‹#›</a:t>
            </a:fld>
            <a:endParaRPr lang="en-US">
              <a:latin typeface="Univers" panose="020B0503020202020204" pitchFamily="34" charset="0"/>
            </a:endParaRPr>
          </a:p>
        </p:txBody>
      </p:sp>
    </p:spTree>
    <p:extLst>
      <p:ext uri="{BB962C8B-B14F-4D97-AF65-F5344CB8AC3E}">
        <p14:creationId xmlns:p14="http://schemas.microsoft.com/office/powerpoint/2010/main" val="10072891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57" userDrawn="1">
          <p15:clr>
            <a:srgbClr val="F26B43"/>
          </p15:clr>
        </p15:guide>
        <p15:guide id="2" pos="217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b="0" i="0">
                <a:latin typeface="Univers" panose="020B0503020202020204" pitchFamily="34" charset="0"/>
              </a:defRPr>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b="0" i="0">
                <a:latin typeface="Univers" panose="020B0503020202020204" pitchFamily="34" charset="0"/>
              </a:defRPr>
            </a:lvl1pPr>
          </a:lstStyle>
          <a:p>
            <a:fld id="{60D25A1C-ACC7-4C40-B413-7D889B1398B0}" type="datetimeFigureOut">
              <a:rPr lang="en-US" smtClean="0"/>
              <a:pPr/>
              <a:t>10/13/2026</a:t>
            </a:fld>
            <a:endParaRPr lang="en-US"/>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b="0" i="0">
                <a:latin typeface="Univers" panose="020B0503020202020204" pitchFamily="34" charset="0"/>
              </a:defRPr>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b="0" i="0">
                <a:latin typeface="Univers" panose="020B0503020202020204" pitchFamily="34" charset="0"/>
              </a:defRPr>
            </a:lvl1pPr>
          </a:lstStyle>
          <a:p>
            <a:fld id="{8446DA44-74A0-5C45-A34A-10668028980F}" type="slidenum">
              <a:rPr lang="en-US" smtClean="0"/>
              <a:pPr/>
              <a:t>‹#›</a:t>
            </a:fld>
            <a:endParaRPr lang="en-US"/>
          </a:p>
        </p:txBody>
      </p:sp>
    </p:spTree>
    <p:extLst>
      <p:ext uri="{BB962C8B-B14F-4D97-AF65-F5344CB8AC3E}">
        <p14:creationId xmlns:p14="http://schemas.microsoft.com/office/powerpoint/2010/main" val="874818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Univers" panose="020B0503020202020204" pitchFamily="34" charset="0"/>
        <a:ea typeface="+mn-ea"/>
        <a:cs typeface="+mn-cs"/>
      </a:defRPr>
    </a:lvl1pPr>
    <a:lvl2pPr marL="457200" algn="l" defTabSz="914400" rtl="0" eaLnBrk="1" latinLnBrk="0" hangingPunct="1">
      <a:defRPr sz="1200" b="0" i="0" kern="1200">
        <a:solidFill>
          <a:schemeClr val="tx1"/>
        </a:solidFill>
        <a:latin typeface="Univers" panose="020B0503020202020204" pitchFamily="34" charset="0"/>
        <a:ea typeface="+mn-ea"/>
        <a:cs typeface="+mn-cs"/>
      </a:defRPr>
    </a:lvl2pPr>
    <a:lvl3pPr marL="914400" algn="l" defTabSz="914400" rtl="0" eaLnBrk="1" latinLnBrk="0" hangingPunct="1">
      <a:defRPr sz="1200" b="0" i="0" kern="1200">
        <a:solidFill>
          <a:schemeClr val="tx1"/>
        </a:solidFill>
        <a:latin typeface="Univers" panose="020B0503020202020204" pitchFamily="34" charset="0"/>
        <a:ea typeface="+mn-ea"/>
        <a:cs typeface="+mn-cs"/>
      </a:defRPr>
    </a:lvl3pPr>
    <a:lvl4pPr marL="1371600" algn="l" defTabSz="914400" rtl="0" eaLnBrk="1" latinLnBrk="0" hangingPunct="1">
      <a:defRPr sz="1200" b="0" i="0" kern="1200">
        <a:solidFill>
          <a:schemeClr val="tx1"/>
        </a:solidFill>
        <a:latin typeface="Univers" panose="020B0503020202020204" pitchFamily="34" charset="0"/>
        <a:ea typeface="+mn-ea"/>
        <a:cs typeface="+mn-cs"/>
      </a:defRPr>
    </a:lvl4pPr>
    <a:lvl5pPr marL="1828800" algn="l" defTabSz="914400" rtl="0" eaLnBrk="1" latinLnBrk="0" hangingPunct="1">
      <a:defRPr sz="1200" b="0" i="0" kern="1200">
        <a:solidFill>
          <a:schemeClr val="tx1"/>
        </a:solidFill>
        <a:latin typeface="Univers" panose="020B0503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46DA44-74A0-5C45-A34A-10668028980F}" type="slidenum">
              <a:rPr lang="en-US" smtClean="0"/>
              <a:pPr/>
              <a:t>1</a:t>
            </a:fld>
            <a:endParaRPr lang="en-US"/>
          </a:p>
        </p:txBody>
      </p:sp>
    </p:spTree>
    <p:extLst>
      <p:ext uri="{BB962C8B-B14F-4D97-AF65-F5344CB8AC3E}">
        <p14:creationId xmlns:p14="http://schemas.microsoft.com/office/powerpoint/2010/main" val="3782621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C1FF-1478-BEA8-B780-A93C9692CB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70E807-72F1-CC83-80CC-A889110D4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E3CA3-9183-373C-19D5-5C552BFAB226}"/>
              </a:ext>
            </a:extLst>
          </p:cNvPr>
          <p:cNvSpPr>
            <a:spLocks noGrp="1"/>
          </p:cNvSpPr>
          <p:nvPr>
            <p:ph type="body" idx="1"/>
          </p:nvPr>
        </p:nvSpPr>
        <p:spPr/>
        <p:txBody>
          <a:bodyPr/>
          <a:lstStyle/>
          <a:p>
            <a:r>
              <a:rPr lang="en-GB" b="1" dirty="0"/>
              <a:t>EFFECTIVE PRESENCE AND LANGUAGE TECHNIQUES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EXPLAIN </a:t>
            </a:r>
            <a:br>
              <a:rPr lang="en-GB" b="1" dirty="0"/>
            </a:br>
            <a:r>
              <a:rPr lang="en-GB" b="0" dirty="0"/>
              <a:t>The technique that we are looking at today is one of the six ‘Effective Presence and Language’ techniques. These foundational techniques provide</a:t>
            </a:r>
            <a:r>
              <a:rPr lang="en-GB" sz="1200" dirty="0"/>
              <a:t> a basis for any interaction you might have with a prisoner. They focus on having presence on the wing and communicating effectively with prisoners. Consequently, these techniques help to promote dynamic security and safety allowing officers to focus on building relationships and promoting change amongst prisoners. For officers to be effective and impactful in their roles it is crucial that they master this set of techniques. </a:t>
            </a:r>
          </a:p>
          <a:p>
            <a:endParaRPr lang="en-GB" b="1" dirty="0"/>
          </a:p>
        </p:txBody>
      </p:sp>
      <p:sp>
        <p:nvSpPr>
          <p:cNvPr id="4" name="Slide Number Placeholder 3">
            <a:extLst>
              <a:ext uri="{FF2B5EF4-FFF2-40B4-BE49-F238E27FC236}">
                <a16:creationId xmlns:a16="http://schemas.microsoft.com/office/drawing/2014/main" id="{3EC1BB27-27BF-0878-5CB8-360EC29C0344}"/>
              </a:ext>
            </a:extLst>
          </p:cNvPr>
          <p:cNvSpPr>
            <a:spLocks noGrp="1"/>
          </p:cNvSpPr>
          <p:nvPr>
            <p:ph type="sldNum" sz="quarter" idx="5"/>
          </p:nvPr>
        </p:nvSpPr>
        <p:spPr/>
        <p:txBody>
          <a:bodyPr/>
          <a:lstStyle/>
          <a:p>
            <a:pPr defTabSz="483169">
              <a:defRPr/>
            </a:pPr>
            <a:fld id="{8446DA44-74A0-5C45-A34A-10668028980F}" type="slidenum">
              <a:rPr lang="en-US">
                <a:solidFill>
                  <a:prstClr val="black"/>
                </a:solidFill>
              </a:rPr>
              <a:pPr defTabSz="483169">
                <a:defRPr/>
              </a:pPr>
              <a:t>2</a:t>
            </a:fld>
            <a:endParaRPr lang="en-US">
              <a:solidFill>
                <a:prstClr val="black"/>
              </a:solidFill>
            </a:endParaRPr>
          </a:p>
        </p:txBody>
      </p:sp>
    </p:spTree>
    <p:extLst>
      <p:ext uri="{BB962C8B-B14F-4D97-AF65-F5344CB8AC3E}">
        <p14:creationId xmlns:p14="http://schemas.microsoft.com/office/powerpoint/2010/main" val="218097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07C44-34C2-E2D8-39F0-4ABF23DED2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022C6-4ACC-951D-7359-5F9C1F4D65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7C400-2F82-47B2-7247-1C3F800D3D85}"/>
              </a:ext>
            </a:extLst>
          </p:cNvPr>
          <p:cNvSpPr>
            <a:spLocks noGrp="1"/>
          </p:cNvSpPr>
          <p:nvPr>
            <p:ph type="body" idx="1"/>
          </p:nvPr>
        </p:nvSpPr>
        <p:spPr/>
        <p:txBody>
          <a:bodyPr/>
          <a:lstStyle/>
          <a:p>
            <a:r>
              <a:rPr lang="en-GB" b="1" dirty="0"/>
              <a:t>RECAP PREVIOUS TECHNIQUE</a:t>
            </a:r>
          </a:p>
          <a:p>
            <a:r>
              <a:rPr lang="en-GB" dirty="0"/>
              <a:t>What was the technique we covered last week?</a:t>
            </a:r>
          </a:p>
          <a:p>
            <a:r>
              <a:rPr lang="en-GB" dirty="0"/>
              <a:t>What does the technique look to do? </a:t>
            </a:r>
          </a:p>
          <a:p>
            <a:r>
              <a:rPr lang="en-GB" dirty="0"/>
              <a:t>What are the success checks for the technique? </a:t>
            </a:r>
          </a:p>
          <a:p>
            <a:endParaRPr lang="en-GB" dirty="0"/>
          </a:p>
          <a:p>
            <a:r>
              <a:rPr lang="en-GB" b="1" dirty="0"/>
              <a:t>CELEBRATE SUCCESSES</a:t>
            </a:r>
          </a:p>
          <a:p>
            <a:r>
              <a:rPr lang="en-GB" b="0" dirty="0"/>
              <a:t>We have had some great successes this week including…</a:t>
            </a:r>
          </a:p>
          <a:p>
            <a:r>
              <a:rPr lang="en-GB" b="0" dirty="0"/>
              <a:t>I would like to shoutout XXXXX because…</a:t>
            </a:r>
          </a:p>
          <a:p>
            <a:r>
              <a:rPr lang="en-GB" b="0" dirty="0"/>
              <a:t>Does anyone want to shout out one of their colleagues?</a:t>
            </a:r>
          </a:p>
        </p:txBody>
      </p:sp>
      <p:sp>
        <p:nvSpPr>
          <p:cNvPr id="4" name="Slide Number Placeholder 3">
            <a:extLst>
              <a:ext uri="{FF2B5EF4-FFF2-40B4-BE49-F238E27FC236}">
                <a16:creationId xmlns:a16="http://schemas.microsoft.com/office/drawing/2014/main" id="{CFD57BDA-A6DA-FD8F-362E-19D894797DC8}"/>
              </a:ext>
            </a:extLst>
          </p:cNvPr>
          <p:cNvSpPr>
            <a:spLocks noGrp="1"/>
          </p:cNvSpPr>
          <p:nvPr>
            <p:ph type="sldNum" sz="quarter" idx="5"/>
          </p:nvPr>
        </p:nvSpPr>
        <p:spPr/>
        <p:txBody>
          <a:bodyPr/>
          <a:lstStyle/>
          <a:p>
            <a:fld id="{8446DA44-74A0-5C45-A34A-10668028980F}" type="slidenum">
              <a:rPr lang="en-US" smtClean="0"/>
              <a:pPr/>
              <a:t>3</a:t>
            </a:fld>
            <a:endParaRPr lang="en-US"/>
          </a:p>
        </p:txBody>
      </p:sp>
    </p:spTree>
    <p:extLst>
      <p:ext uri="{BB962C8B-B14F-4D97-AF65-F5344CB8AC3E}">
        <p14:creationId xmlns:p14="http://schemas.microsoft.com/office/powerpoint/2010/main" val="1857447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200" b="1" dirty="0"/>
              <a:t>INTRODUCE NEW TECHNIQUE: PURPOSE NOT POWER</a:t>
            </a:r>
          </a:p>
          <a:p>
            <a:pPr defTabSz="966338">
              <a:defRPr/>
            </a:pPr>
            <a:endParaRPr lang="en-GB" sz="1200" b="1" dirty="0"/>
          </a:p>
          <a:p>
            <a:pPr defTabSz="966338">
              <a:defRPr/>
            </a:pPr>
            <a:r>
              <a:rPr lang="en-GB" sz="1200" b="1" dirty="0"/>
              <a:t>TRAINER NOTE: </a:t>
            </a:r>
            <a:r>
              <a:rPr lang="en-GB" sz="1200" dirty="0"/>
              <a:t>(Pause a moment to allow people to read the overview of the technique on slide.) </a:t>
            </a:r>
          </a:p>
          <a:p>
            <a:endParaRPr lang="en-GB" sz="1200" b="0" dirty="0"/>
          </a:p>
          <a:p>
            <a:r>
              <a:rPr lang="en-GB" sz="1200" b="1" dirty="0"/>
              <a:t>EXPLAIN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Purpose not power is all about explaining the purpose behind the rules or your decisions rather than responding by saying for example:</a:t>
            </a:r>
          </a:p>
          <a:p>
            <a:pPr marL="638388" lvl="2"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“Those are the rules.”</a:t>
            </a:r>
          </a:p>
          <a:p>
            <a:pPr marL="638388" lvl="2"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“I’m telling you to.”</a:t>
            </a:r>
          </a:p>
          <a:p>
            <a:pPr marL="638388" lvl="2"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“If you don’t, I’ll…”</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These responses may all be true. But they invite resistance, or at least resentment.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We are telling prisoners that they must act because we’re more powerful than they are. With the support of our colleagues, and the system, we can make them do what we want.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We want prisoners to do as we ask. But we also want to minimise conflict and build good relationships with prisoners.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This means we need to communicate requests and requirements in ways that encourage action and build trust. We can do this by emphasising the purpose of our request, not just our power.</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Most immediately effective is to show the prisoner what’s in it for them: the direct benefits. For example, “The sooner you get this done, the sooner you can get to the showers/have lunch/get out to exercise.”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We can also mention longer-term benefits: “I know you’re working towards enhanced: this will be a good step towards that.”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Then, there are the purposes of the system: “The rules exist to make sure everyone’s treated fairly.”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Finally, we can link to underlying values and principles: “It’s the right thing to do.”</a:t>
            </a:r>
          </a:p>
          <a:p>
            <a:endParaRPr lang="en-GB" dirty="0"/>
          </a:p>
        </p:txBody>
      </p:sp>
      <p:sp>
        <p:nvSpPr>
          <p:cNvPr id="4" name="Slide Number Placeholder 3"/>
          <p:cNvSpPr>
            <a:spLocks noGrp="1"/>
          </p:cNvSpPr>
          <p:nvPr>
            <p:ph type="sldNum" sz="quarter" idx="5"/>
          </p:nvPr>
        </p:nvSpPr>
        <p:spPr/>
        <p:txBody>
          <a:bodyPr/>
          <a:lstStyle/>
          <a:p>
            <a:fld id="{8446DA44-74A0-5C45-A34A-10668028980F}" type="slidenum">
              <a:rPr lang="en-US" smtClean="0"/>
              <a:pPr/>
              <a:t>4</a:t>
            </a:fld>
            <a:endParaRPr lang="en-US"/>
          </a:p>
        </p:txBody>
      </p:sp>
    </p:spTree>
    <p:extLst>
      <p:ext uri="{BB962C8B-B14F-4D97-AF65-F5344CB8AC3E}">
        <p14:creationId xmlns:p14="http://schemas.microsoft.com/office/powerpoint/2010/main" val="239541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200" b="1" dirty="0"/>
              <a:t>INTRODUCE STEPS: PURPOSE NOT POWER</a:t>
            </a:r>
          </a:p>
          <a:p>
            <a:pPr defTabSz="966338">
              <a:defRPr/>
            </a:pPr>
            <a:endParaRPr lang="en-GB" sz="1200" b="1" dirty="0"/>
          </a:p>
          <a:p>
            <a:r>
              <a:rPr lang="en-GB" sz="1200" b="1" dirty="0"/>
              <a:t>EXPLAIN </a:t>
            </a:r>
          </a:p>
          <a:p>
            <a:r>
              <a:rPr lang="en-GB" sz="1200" b="0" dirty="0"/>
              <a:t>We are now going to go through each of the steps for this technique. </a:t>
            </a:r>
          </a:p>
          <a:p>
            <a:endParaRPr lang="en-GB" sz="1200" b="1" dirty="0"/>
          </a:p>
          <a:p>
            <a:pPr marL="241584" indent="-241584">
              <a:buFont typeface="+mj-lt"/>
              <a:buAutoNum type="alphaUcPeriod"/>
            </a:pPr>
            <a:r>
              <a:rPr lang="en-GB" sz="1200" b="1" dirty="0"/>
              <a:t>Avoid using ‘power’ language: </a:t>
            </a:r>
            <a:r>
              <a:rPr lang="en-GB" sz="1200" dirty="0"/>
              <a:t>Avoid using language that emphasises power, unless you’re giving the prisoner a choice between an action and a consequence. Try to cut out phrases like “You have to,” “We’ll make you,” “You have no choice.” If you fall into using language about power, correct yourself when you notice. For example, you might say “You have to… and it’s the right thing to do in terms of working to get off basic.”</a:t>
            </a:r>
          </a:p>
          <a:p>
            <a:pPr marL="241584" indent="-241584">
              <a:buFont typeface="+mj-lt"/>
              <a:buAutoNum type="alphaUcPeriod"/>
            </a:pPr>
            <a:endParaRPr lang="en-GB" sz="1200" dirty="0"/>
          </a:p>
          <a:p>
            <a:pPr marL="241584" indent="-241584">
              <a:buFont typeface="+mj-lt"/>
              <a:buAutoNum type="alphaUcPeriod"/>
            </a:pPr>
            <a:r>
              <a:rPr lang="en-GB" sz="1200" b="1" dirty="0"/>
              <a:t>Explain the purpose of your decisions and instructions:</a:t>
            </a:r>
            <a:r>
              <a:rPr lang="en-GB" sz="1200" dirty="0"/>
              <a:t> Whenever you’re planning an action or giving instructions, say why. Why does it matter to the prisoner? Why does it matter for their day today, or for their future? Why does it matter to other prisoners, and to society? There should be a reason for every action: you can explain it by adding just a few extra words to an instruction. For example, “I need everyone ready to get back to the wing” can be followed by “so we can get you fed promptly” or “so we can get the others back to their wings.”</a:t>
            </a:r>
          </a:p>
          <a:p>
            <a:pPr marL="241584" indent="-241584">
              <a:buFont typeface="+mj-lt"/>
              <a:buAutoNum type="alphaUcPeriod"/>
            </a:pPr>
            <a:endParaRPr lang="en-GB" sz="1200" dirty="0"/>
          </a:p>
          <a:p>
            <a:pPr marL="241584" indent="-241584">
              <a:buFont typeface="+mj-lt"/>
              <a:buAutoNum type="alphaUcPeriod"/>
            </a:pPr>
            <a:r>
              <a:rPr lang="en-GB" sz="1200" b="1" dirty="0"/>
              <a:t>Narrate the purpose during and after action: </a:t>
            </a:r>
            <a:r>
              <a:rPr lang="en-GB" sz="1200" dirty="0"/>
              <a:t>Explain the purpose as you act, or afterwards. This is particularly important if you have to use coercion or force to get prisoners to do something. As you do it, or afterwards, you can give the rationale, “I’ve done that to keep you safe, now take some time, calm down, and I’ll speak to you in a bit.”</a:t>
            </a:r>
          </a:p>
          <a:p>
            <a:endParaRPr lang="en-GB" dirty="0"/>
          </a:p>
        </p:txBody>
      </p:sp>
      <p:sp>
        <p:nvSpPr>
          <p:cNvPr id="4" name="Slide Number Placeholder 3"/>
          <p:cNvSpPr>
            <a:spLocks noGrp="1"/>
          </p:cNvSpPr>
          <p:nvPr>
            <p:ph type="sldNum" sz="quarter" idx="5"/>
          </p:nvPr>
        </p:nvSpPr>
        <p:spPr/>
        <p:txBody>
          <a:bodyPr/>
          <a:lstStyle/>
          <a:p>
            <a:fld id="{8446DA44-74A0-5C45-A34A-10668028980F}" type="slidenum">
              <a:rPr lang="en-US" smtClean="0"/>
              <a:pPr/>
              <a:t>5</a:t>
            </a:fld>
            <a:endParaRPr lang="en-US"/>
          </a:p>
        </p:txBody>
      </p:sp>
    </p:spTree>
    <p:extLst>
      <p:ext uri="{BB962C8B-B14F-4D97-AF65-F5344CB8AC3E}">
        <p14:creationId xmlns:p14="http://schemas.microsoft.com/office/powerpoint/2010/main" val="1329029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8EEA6-E87E-4645-26E0-B5966697B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6EF83-1902-AE76-2DC4-7DBB3505E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55922-1605-0160-9150-1034D78C2A79}"/>
              </a:ext>
            </a:extLst>
          </p:cNvPr>
          <p:cNvSpPr>
            <a:spLocks noGrp="1"/>
          </p:cNvSpPr>
          <p:nvPr>
            <p:ph type="body" idx="1"/>
          </p:nvPr>
        </p:nvSpPr>
        <p:spPr/>
        <p:txBody>
          <a:bodyPr/>
          <a:lstStyle/>
          <a:p>
            <a:r>
              <a:rPr lang="en-GB" b="1" dirty="0"/>
              <a:t>TURN AND TALK: PURPOSE NOT POWER</a:t>
            </a:r>
          </a:p>
          <a:p>
            <a:endParaRPr lang="en-GB" b="1" dirty="0"/>
          </a:p>
          <a:p>
            <a:r>
              <a:rPr lang="en-GB" b="1" dirty="0"/>
              <a:t>PAIRED DISCUSSION </a:t>
            </a:r>
          </a:p>
          <a:p>
            <a:r>
              <a:rPr lang="en-GB" b="0" dirty="0"/>
              <a:t>In pairs I would like you to discuss the following questions using the pocket guide as a reference </a:t>
            </a:r>
            <a:r>
              <a:rPr lang="en-GB" b="1" dirty="0"/>
              <a:t>(p18):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Do you use this technique as part of your practice? If so, how and when?</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Which of the steps do you use?</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Which of the steps do you want to work on?</a:t>
            </a:r>
          </a:p>
          <a:p>
            <a:pPr marL="171450" indent="-171450" algn="l" defTabSz="914400" rtl="0" eaLnBrk="1" latinLnBrk="0" hangingPunct="1">
              <a:buFont typeface="Univers" panose="020B0503020202020204" pitchFamily="34" charset="0"/>
              <a:buChar char="–"/>
            </a:pPr>
            <a:endParaRPr lang="en-GB" sz="1200" b="0" i="0" kern="1200" dirty="0">
              <a:solidFill>
                <a:schemeClr val="tx1"/>
              </a:solidFill>
              <a:latin typeface="Univers" panose="020B0503020202020204" pitchFamily="34" charset="0"/>
              <a:ea typeface="+mn-ea"/>
              <a:cs typeface="+mn-cs"/>
            </a:endParaRPr>
          </a:p>
          <a:p>
            <a:r>
              <a:rPr lang="en-GB" b="1" dirty="0"/>
              <a:t>WHOLE GROUP FEEDBACK </a:t>
            </a:r>
          </a:p>
          <a:p>
            <a:r>
              <a:rPr lang="en-GB" b="0" dirty="0"/>
              <a:t>(Get whole group feedback following paired discussions.)</a:t>
            </a:r>
            <a:endParaRPr lang="en-GB" b="1" dirty="0"/>
          </a:p>
        </p:txBody>
      </p:sp>
      <p:sp>
        <p:nvSpPr>
          <p:cNvPr id="4" name="Slide Number Placeholder 3">
            <a:extLst>
              <a:ext uri="{FF2B5EF4-FFF2-40B4-BE49-F238E27FC236}">
                <a16:creationId xmlns:a16="http://schemas.microsoft.com/office/drawing/2014/main" id="{83EC76AF-5360-2B25-D78B-CC35144B8AF9}"/>
              </a:ext>
            </a:extLst>
          </p:cNvPr>
          <p:cNvSpPr>
            <a:spLocks noGrp="1"/>
          </p:cNvSpPr>
          <p:nvPr>
            <p:ph type="sldNum" sz="quarter" idx="5"/>
          </p:nvPr>
        </p:nvSpPr>
        <p:spPr/>
        <p:txBody>
          <a:bodyPr/>
          <a:lstStyle/>
          <a:p>
            <a:fld id="{8446DA44-74A0-5C45-A34A-10668028980F}" type="slidenum">
              <a:rPr lang="en-US" smtClean="0"/>
              <a:pPr/>
              <a:t>6</a:t>
            </a:fld>
            <a:endParaRPr lang="en-US"/>
          </a:p>
        </p:txBody>
      </p:sp>
    </p:spTree>
    <p:extLst>
      <p:ext uri="{BB962C8B-B14F-4D97-AF65-F5344CB8AC3E}">
        <p14:creationId xmlns:p14="http://schemas.microsoft.com/office/powerpoint/2010/main" val="3640436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2EED-1018-ADBD-389B-F8BE97D39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D3CD1-C913-6BE1-2BEC-F27B7F2DA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44798-ED5A-ABC1-D978-99A5BB673993}"/>
              </a:ext>
            </a:extLst>
          </p:cNvPr>
          <p:cNvSpPr>
            <a:spLocks noGrp="1"/>
          </p:cNvSpPr>
          <p:nvPr>
            <p:ph type="body" idx="1"/>
          </p:nvPr>
        </p:nvSpPr>
        <p:spPr/>
        <p:txBody>
          <a:bodyPr/>
          <a:lstStyle/>
          <a:p>
            <a:r>
              <a:rPr lang="en-GB" b="1" dirty="0"/>
              <a:t>MODEL VIDEO: PURPOSE NOT POWER</a:t>
            </a:r>
          </a:p>
          <a:p>
            <a:endParaRPr lang="en-GB" b="1" dirty="0"/>
          </a:p>
          <a:p>
            <a:r>
              <a:rPr lang="en-GB" sz="1200" b="1" i="0" kern="1200" dirty="0">
                <a:solidFill>
                  <a:schemeClr val="tx1"/>
                </a:solidFill>
                <a:effectLst/>
                <a:latin typeface="Univers" panose="020B0503020202020204" pitchFamily="34" charset="0"/>
                <a:ea typeface="+mn-ea"/>
                <a:cs typeface="+mn-cs"/>
              </a:rPr>
              <a:t>TRAINER NOTE: </a:t>
            </a:r>
            <a:r>
              <a:rPr lang="en-GB" sz="1200" b="0" i="0" kern="1200" dirty="0">
                <a:solidFill>
                  <a:schemeClr val="tx1"/>
                </a:solidFill>
                <a:effectLst/>
                <a:latin typeface="Univers" panose="020B0503020202020204" pitchFamily="34" charset="0"/>
                <a:ea typeface="+mn-ea"/>
                <a:cs typeface="+mn-cs"/>
              </a:rPr>
              <a:t>If possible, insert the model video onto this slide ahead of starting your session. (You can find the online link to the videos here: https://unlockedgrads.org.uk/leading-prison-landings/the-videos/ or by pressing CTRL+CLICK on the box on the slide.)</a:t>
            </a:r>
          </a:p>
          <a:p>
            <a:endParaRPr lang="en-GB" b="1" dirty="0"/>
          </a:p>
          <a:p>
            <a:r>
              <a:rPr lang="en-GB" b="1" dirty="0"/>
              <a:t>EXPLAIN VIDEO </a:t>
            </a:r>
          </a:p>
          <a:p>
            <a:r>
              <a:rPr lang="en-GB" b="0" dirty="0"/>
              <a:t>We are now going to watch the model video for this technique. While you are watching the video try to see if you can identify the success checks as they are met. </a:t>
            </a:r>
          </a:p>
          <a:p>
            <a:endParaRPr lang="en-GB" b="0" dirty="0"/>
          </a:p>
          <a:p>
            <a:r>
              <a:rPr lang="en-GB" sz="1200" b="1" dirty="0"/>
              <a:t>EXPLAIN POTENTIAL PITFALLS</a:t>
            </a:r>
          </a:p>
          <a:p>
            <a:r>
              <a:rPr lang="en-GB" sz="1200" dirty="0"/>
              <a:t>Now that you have a better understanding of this technique, I want to explain some potential pitfalls that officers can make when trying to use it:</a:t>
            </a:r>
          </a:p>
          <a:p>
            <a:endParaRPr lang="en-GB" sz="1200" dirty="0"/>
          </a:p>
          <a:p>
            <a:pPr marL="0" indent="0">
              <a:buFont typeface="Arial" panose="020B0604020202020204" pitchFamily="34" charset="0"/>
              <a:buNone/>
            </a:pPr>
            <a:r>
              <a:rPr lang="en-GB" sz="1200" b="1" dirty="0"/>
              <a:t>Ducking responsibility.</a:t>
            </a:r>
            <a:r>
              <a:rPr lang="en-GB" sz="1200" dirty="0"/>
              <a:t> One way to emphasise purpose is to explain that you’re following rules, policies and procedures. It’s better to say that an action is “a routine check,” or “I’m just following policy,” than have a prisoner believe we’re singling them out. However, this doesn’t mean we should pin our decisions and responsibilities on others. For example, saying “I’m only doing this because the governors/my manager/the rules say I have to,” suggests we don’t believe in what we’re doing, and we’re not making our own decisions. We might feel like we’re showing the prisoner we’re on their side and building a relationship with them. But a relationship which relies on us not doing our job properly isn’t a healthy one. Point to a purpose and uphold that purpose.</a:t>
            </a:r>
          </a:p>
        </p:txBody>
      </p:sp>
      <p:sp>
        <p:nvSpPr>
          <p:cNvPr id="4" name="Slide Number Placeholder 3">
            <a:extLst>
              <a:ext uri="{FF2B5EF4-FFF2-40B4-BE49-F238E27FC236}">
                <a16:creationId xmlns:a16="http://schemas.microsoft.com/office/drawing/2014/main" id="{36729BAE-E961-D5C9-9F08-B1CA5272F903}"/>
              </a:ext>
            </a:extLst>
          </p:cNvPr>
          <p:cNvSpPr>
            <a:spLocks noGrp="1"/>
          </p:cNvSpPr>
          <p:nvPr>
            <p:ph type="sldNum" sz="quarter" idx="5"/>
          </p:nvPr>
        </p:nvSpPr>
        <p:spPr/>
        <p:txBody>
          <a:bodyPr/>
          <a:lstStyle/>
          <a:p>
            <a:fld id="{8446DA44-74A0-5C45-A34A-10668028980F}" type="slidenum">
              <a:rPr lang="en-US" smtClean="0"/>
              <a:pPr/>
              <a:t>7</a:t>
            </a:fld>
            <a:endParaRPr lang="en-US"/>
          </a:p>
        </p:txBody>
      </p:sp>
    </p:spTree>
    <p:extLst>
      <p:ext uri="{BB962C8B-B14F-4D97-AF65-F5344CB8AC3E}">
        <p14:creationId xmlns:p14="http://schemas.microsoft.com/office/powerpoint/2010/main" val="2171611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ECB2-ADB5-25CA-19EA-4C2ABB6B9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6C76E-96EF-FBB6-E109-F11A958CD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1C05A4-5EE1-D9A1-DF0A-9FC959BA4B0A}"/>
              </a:ext>
            </a:extLst>
          </p:cNvPr>
          <p:cNvSpPr>
            <a:spLocks noGrp="1"/>
          </p:cNvSpPr>
          <p:nvPr>
            <p:ph type="body" idx="1"/>
          </p:nvPr>
        </p:nvSpPr>
        <p:spPr/>
        <p:txBody>
          <a:bodyPr/>
          <a:lstStyle/>
          <a:p>
            <a:r>
              <a:rPr lang="en-GB" b="1" dirty="0"/>
              <a:t>PRACTICE: PURPOSE NOT POWER</a:t>
            </a:r>
          </a:p>
          <a:p>
            <a:endParaRPr lang="en-GB" b="1" dirty="0"/>
          </a:p>
          <a:p>
            <a:r>
              <a:rPr lang="en-GB" b="1" i="0" dirty="0"/>
              <a:t>EXPLAIN THE PRACTICE </a:t>
            </a:r>
            <a:r>
              <a:rPr lang="en-GB" b="0" i="0" dirty="0"/>
              <a:t>(NB: you can change the times for scripting, practice and feedback as needed.)</a:t>
            </a:r>
          </a:p>
          <a:p>
            <a:r>
              <a:rPr lang="en-GB" b="0" i="0" dirty="0"/>
              <a:t>We are now going to practise using the technique purpose not power: </a:t>
            </a:r>
          </a:p>
          <a:p>
            <a:pPr marL="181188" indent="-181188">
              <a:buFont typeface="Univers" panose="020B0503020202020204" pitchFamily="34" charset="0"/>
              <a:buChar char="–"/>
            </a:pPr>
            <a:r>
              <a:rPr lang="en-GB" b="0" i="0" dirty="0"/>
              <a:t>When might you use the technique of purpose not power? Think about a prisoner or group of prisoners you are working with when you have needed to, or will need to, use this technique. For example, when telling a prisoner they can’t have or do something, after a use of force incident, or when conducting a cell search, etc.    </a:t>
            </a:r>
          </a:p>
          <a:p>
            <a:pPr marL="181188" indent="-181188">
              <a:buFont typeface="Univers" panose="020B0503020202020204" pitchFamily="34" charset="0"/>
              <a:buChar char="–"/>
            </a:pPr>
            <a:r>
              <a:rPr lang="en-GB" b="0" i="0" dirty="0"/>
              <a:t>To remind you, the success checks for this practice are: </a:t>
            </a:r>
          </a:p>
          <a:p>
            <a:pPr marL="664357" lvl="1" indent="-181188">
              <a:buFont typeface="Univers" panose="020B0503020202020204" pitchFamily="34" charset="0"/>
              <a:buChar char="–"/>
            </a:pPr>
            <a:r>
              <a:rPr lang="en-GB" b="0" i="0" dirty="0"/>
              <a:t>READ SUCCESS CHECKS FROM SLIDE</a:t>
            </a:r>
          </a:p>
          <a:p>
            <a:pPr marL="181188" indent="-181188">
              <a:buFont typeface="Univers" panose="020B0503020202020204" pitchFamily="34" charset="0"/>
              <a:buChar char="–"/>
            </a:pPr>
            <a:r>
              <a:rPr lang="en-GB" b="0" i="0" dirty="0"/>
              <a:t>(Check all have chosen a real-life scenario – choose people to share theirs if time.)</a:t>
            </a:r>
          </a:p>
          <a:p>
            <a:pPr marL="181188" indent="-181188">
              <a:buFont typeface="Univers" panose="020B0503020202020204" pitchFamily="34" charset="0"/>
              <a:buChar char="–"/>
            </a:pPr>
            <a:r>
              <a:rPr lang="en-GB" b="0" i="0" dirty="0"/>
              <a:t>You each now have 1 minute to script what you would say and do in the scenario you have chosen, using the success checks. </a:t>
            </a:r>
          </a:p>
          <a:p>
            <a:pPr marL="181188" indent="-181188">
              <a:buFont typeface="Univers" panose="020B0503020202020204" pitchFamily="34" charset="0"/>
              <a:buChar char="–"/>
            </a:pPr>
            <a:r>
              <a:rPr lang="en-GB" b="0" i="0" dirty="0"/>
              <a:t>(Trainer then allocate pairs.)</a:t>
            </a:r>
          </a:p>
          <a:p>
            <a:pPr marL="181188" indent="-181188">
              <a:buFont typeface="Univers" panose="020B0503020202020204" pitchFamily="34" charset="0"/>
              <a:buChar char="–"/>
            </a:pPr>
            <a:r>
              <a:rPr lang="en-GB" b="0" i="0" dirty="0"/>
              <a:t>Person nearest the door is going to be the prisoner first (Participant A) and the other will be the officer (Participant B).</a:t>
            </a:r>
          </a:p>
          <a:p>
            <a:pPr marL="181188" indent="-181188">
              <a:buFont typeface="Univers" panose="020B0503020202020204" pitchFamily="34" charset="0"/>
              <a:buChar char="–"/>
            </a:pPr>
            <a:r>
              <a:rPr lang="en-GB" b="0" i="0" dirty="0"/>
              <a:t>For practice round 1, Participant B explain your scenario to your partner – they will be playing the role of the prisoner. </a:t>
            </a:r>
          </a:p>
          <a:p>
            <a:pPr marL="181188" indent="-181188" defTabSz="966338">
              <a:buFont typeface="Univers" panose="020B0503020202020204" pitchFamily="34" charset="0"/>
              <a:buChar char="–"/>
              <a:defRPr/>
            </a:pPr>
            <a:r>
              <a:rPr lang="en-GB" b="0" i="0" dirty="0"/>
              <a:t>Ok, when I say go, you will have 2 minutes to run the practice using the scenario Participant B has given. If you finish before the 2 minutes, give feedback and practice again, making improvements.</a:t>
            </a:r>
          </a:p>
          <a:p>
            <a:pPr marL="181188" indent="-181188" defTabSz="966338">
              <a:buFont typeface="Univers" panose="020B0503020202020204" pitchFamily="34" charset="0"/>
              <a:buChar char="–"/>
              <a:defRPr/>
            </a:pPr>
            <a:r>
              <a:rPr lang="en-GB" b="0" i="0" dirty="0"/>
              <a:t>Remember to stay in role throughout. </a:t>
            </a:r>
          </a:p>
          <a:p>
            <a:pPr marL="181188" indent="-181188">
              <a:buFont typeface="Univers" panose="020B0503020202020204" pitchFamily="34" charset="0"/>
              <a:buChar char="–"/>
            </a:pPr>
            <a:r>
              <a:rPr lang="en-GB" b="0" i="0" dirty="0"/>
              <a:t>Go. </a:t>
            </a:r>
          </a:p>
          <a:p>
            <a:endParaRPr lang="en-GB" b="0" i="0" dirty="0"/>
          </a:p>
          <a:p>
            <a:r>
              <a:rPr lang="en-GB" b="1" i="0" dirty="0"/>
              <a:t>START PRACTICE </a:t>
            </a:r>
          </a:p>
          <a:p>
            <a:r>
              <a:rPr lang="en-GB" b="0" i="0" dirty="0"/>
              <a:t>(Circulate during practice and give live feedback to pairs, as necessary.) </a:t>
            </a:r>
          </a:p>
          <a:p>
            <a:pPr marL="181188" indent="-181188">
              <a:buFont typeface="Arial" panose="020B0604020202020204" pitchFamily="34" charset="0"/>
              <a:buChar char="•"/>
            </a:pPr>
            <a:endParaRPr lang="en-GB" b="0" i="0" dirty="0"/>
          </a:p>
          <a:p>
            <a:r>
              <a:rPr lang="en-GB" b="1" i="0" dirty="0"/>
              <a:t>EXPLAIN THE FEEDBACK</a:t>
            </a:r>
          </a:p>
          <a:p>
            <a:pPr marL="181188" indent="-181188">
              <a:buFont typeface="Univers" panose="020B0503020202020204" pitchFamily="34" charset="0"/>
              <a:buChar char="–"/>
            </a:pPr>
            <a:r>
              <a:rPr lang="en-GB" b="0" i="0" dirty="0"/>
              <a:t>Participant A, you will now give feedback to your partner. </a:t>
            </a:r>
          </a:p>
          <a:p>
            <a:pPr marL="181188" indent="-181188">
              <a:buFont typeface="Univers" panose="020B0503020202020204" pitchFamily="34" charset="0"/>
              <a:buChar char="–"/>
            </a:pPr>
            <a:r>
              <a:rPr lang="en-GB" b="0" i="0" dirty="0"/>
              <a:t>Referring to the success checks, tell them what they did well and what could they improve on?</a:t>
            </a:r>
          </a:p>
          <a:p>
            <a:pPr marL="181188" indent="-181188">
              <a:buFont typeface="Univers" panose="020B0503020202020204" pitchFamily="34" charset="0"/>
              <a:buChar char="–"/>
            </a:pPr>
            <a:r>
              <a:rPr lang="en-GB" b="0" i="0" dirty="0"/>
              <a:t>(If there is time, you could ask the participants to do a second round of practice implementing the feedback.)</a:t>
            </a:r>
          </a:p>
          <a:p>
            <a:pPr marL="181188" indent="-181188">
              <a:buFont typeface="Arial" panose="020B0604020202020204" pitchFamily="34" charset="0"/>
              <a:buChar char="•"/>
            </a:pPr>
            <a:endParaRPr lang="en-GB" b="0" i="0" dirty="0"/>
          </a:p>
          <a:p>
            <a:r>
              <a:rPr lang="en-GB" b="1" i="0" dirty="0"/>
              <a:t>SWITCH ROLES</a:t>
            </a:r>
          </a:p>
          <a:p>
            <a:pPr marL="181188" indent="-181188" algn="l" defTabSz="914400" rtl="0" eaLnBrk="1" latinLnBrk="0" hangingPunct="1">
              <a:buFont typeface="Univers" panose="020B0503020202020204" pitchFamily="34" charset="0"/>
              <a:buChar char="–"/>
            </a:pPr>
            <a:r>
              <a:rPr lang="en-GB" sz="1200" b="0" i="0" kern="1200" dirty="0">
                <a:solidFill>
                  <a:schemeClr val="tx1"/>
                </a:solidFill>
                <a:latin typeface="Univers" panose="020B0503020202020204" pitchFamily="34" charset="0"/>
                <a:ea typeface="+mn-ea"/>
                <a:cs typeface="+mn-cs"/>
              </a:rPr>
              <a:t>Now switch roles and repeat the practice and feedback cycle. </a:t>
            </a:r>
          </a:p>
          <a:p>
            <a:endParaRPr lang="en-GB" b="1" i="0" dirty="0"/>
          </a:p>
          <a:p>
            <a:r>
              <a:rPr lang="en-GB" b="1" i="0" dirty="0"/>
              <a:t>WHOLE GROUP FEEDBACK</a:t>
            </a:r>
          </a:p>
          <a:p>
            <a:pPr marL="181188" indent="-181188" algn="l" defTabSz="914400" rtl="0" eaLnBrk="1" latinLnBrk="0" hangingPunct="1">
              <a:buFont typeface="Univers" panose="020B0503020202020204" pitchFamily="34" charset="0"/>
              <a:buChar char="–"/>
            </a:pPr>
            <a:r>
              <a:rPr lang="en-GB" sz="1200" b="0" i="0" kern="1200" dirty="0">
                <a:solidFill>
                  <a:schemeClr val="tx1"/>
                </a:solidFill>
                <a:latin typeface="Univers" panose="020B0503020202020204" pitchFamily="34" charset="0"/>
                <a:ea typeface="+mn-ea"/>
                <a:cs typeface="+mn-cs"/>
              </a:rPr>
              <a:t>How was it?</a:t>
            </a:r>
          </a:p>
          <a:p>
            <a:pPr marL="181188" indent="-181188" algn="l" defTabSz="914400" rtl="0" eaLnBrk="1" latinLnBrk="0" hangingPunct="1">
              <a:buFont typeface="Univers" panose="020B0503020202020204" pitchFamily="34" charset="0"/>
              <a:buChar char="–"/>
            </a:pPr>
            <a:r>
              <a:rPr lang="en-GB" sz="1200" b="0" i="0" kern="1200" dirty="0">
                <a:solidFill>
                  <a:schemeClr val="tx1"/>
                </a:solidFill>
                <a:latin typeface="Univers" panose="020B0503020202020204" pitchFamily="34" charset="0"/>
                <a:ea typeface="+mn-ea"/>
                <a:cs typeface="+mn-cs"/>
              </a:rPr>
              <a:t>How did it feel?</a:t>
            </a:r>
          </a:p>
          <a:p>
            <a:pPr marL="181188" indent="-181188" algn="l" defTabSz="914400" rtl="0" eaLnBrk="1" latinLnBrk="0" hangingPunct="1">
              <a:buFont typeface="Univers" panose="020B0503020202020204" pitchFamily="34" charset="0"/>
              <a:buChar char="–"/>
            </a:pPr>
            <a:r>
              <a:rPr lang="en-GB" sz="1200" b="0" i="0" kern="1200" dirty="0">
                <a:solidFill>
                  <a:schemeClr val="tx1"/>
                </a:solidFill>
                <a:latin typeface="Univers" panose="020B0503020202020204" pitchFamily="34" charset="0"/>
                <a:ea typeface="+mn-ea"/>
                <a:cs typeface="+mn-cs"/>
              </a:rPr>
              <a:t>What feedback did you get?</a:t>
            </a:r>
          </a:p>
          <a:p>
            <a:endParaRPr lang="en-GB" dirty="0"/>
          </a:p>
        </p:txBody>
      </p:sp>
      <p:sp>
        <p:nvSpPr>
          <p:cNvPr id="4" name="Slide Number Placeholder 3">
            <a:extLst>
              <a:ext uri="{FF2B5EF4-FFF2-40B4-BE49-F238E27FC236}">
                <a16:creationId xmlns:a16="http://schemas.microsoft.com/office/drawing/2014/main" id="{0CF2EE71-CAB9-CF61-ABA8-859882D8908B}"/>
              </a:ext>
            </a:extLst>
          </p:cNvPr>
          <p:cNvSpPr>
            <a:spLocks noGrp="1"/>
          </p:cNvSpPr>
          <p:nvPr>
            <p:ph type="sldNum" sz="quarter" idx="5"/>
          </p:nvPr>
        </p:nvSpPr>
        <p:spPr/>
        <p:txBody>
          <a:bodyPr/>
          <a:lstStyle/>
          <a:p>
            <a:pPr defTabSz="483169">
              <a:defRPr/>
            </a:pPr>
            <a:fld id="{8446DA44-74A0-5C45-A34A-10668028980F}" type="slidenum">
              <a:rPr lang="en-US">
                <a:solidFill>
                  <a:prstClr val="black"/>
                </a:solidFill>
              </a:rPr>
              <a:pPr defTabSz="483169">
                <a:defRPr/>
              </a:pPr>
              <a:t>8</a:t>
            </a:fld>
            <a:endParaRPr lang="en-US">
              <a:solidFill>
                <a:prstClr val="black"/>
              </a:solidFill>
            </a:endParaRPr>
          </a:p>
        </p:txBody>
      </p:sp>
    </p:spTree>
    <p:extLst>
      <p:ext uri="{BB962C8B-B14F-4D97-AF65-F5344CB8AC3E}">
        <p14:creationId xmlns:p14="http://schemas.microsoft.com/office/powerpoint/2010/main" val="3742553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D751D-475E-3C2F-204E-E836A82E9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2C00E-FFA1-0234-492A-9CBE3566E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66CAA-2728-19DC-5897-9512A3ED95EA}"/>
              </a:ext>
            </a:extLst>
          </p:cNvPr>
          <p:cNvSpPr>
            <a:spLocks noGrp="1"/>
          </p:cNvSpPr>
          <p:nvPr>
            <p:ph type="body" idx="1"/>
          </p:nvPr>
        </p:nvSpPr>
        <p:spPr/>
        <p:txBody>
          <a:bodyPr/>
          <a:lstStyle/>
          <a:p>
            <a:r>
              <a:rPr lang="en-GB" b="1" dirty="0"/>
              <a:t>EXPLAIN NEXT STEPS FOR OBSERVATIONS </a:t>
            </a:r>
          </a:p>
          <a:p>
            <a:pPr marL="181188" indent="-181188">
              <a:buFont typeface="Univers" panose="020B0503020202020204" pitchFamily="34" charset="0"/>
              <a:buChar char="–"/>
            </a:pPr>
            <a:r>
              <a:rPr lang="en-GB" b="0" dirty="0"/>
              <a:t>When will next observations take place? </a:t>
            </a:r>
          </a:p>
          <a:p>
            <a:pPr marL="181188" indent="-181188">
              <a:buFont typeface="Univers" panose="020B0503020202020204" pitchFamily="34" charset="0"/>
              <a:buChar char="–"/>
            </a:pPr>
            <a:r>
              <a:rPr lang="en-GB" b="0" dirty="0"/>
              <a:t>Who will be conducting the observations? </a:t>
            </a:r>
          </a:p>
          <a:p>
            <a:pPr marL="181188" indent="-181188">
              <a:buFont typeface="Univers" panose="020B0503020202020204" pitchFamily="34" charset="0"/>
              <a:buChar char="–"/>
            </a:pPr>
            <a:endParaRPr lang="en-GB" b="0" dirty="0"/>
          </a:p>
          <a:p>
            <a:pPr defTabSz="966338">
              <a:defRPr/>
            </a:pPr>
            <a:r>
              <a:rPr lang="en-GB" b="1" dirty="0"/>
              <a:t>EXPLAIN NEXT STEPS FOR FEEDBACK</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When can they expect to get feedback on their observations?</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How will feedback be delivered?</a:t>
            </a:r>
          </a:p>
          <a:p>
            <a:pPr marL="181188" indent="-181188" defTabSz="966338">
              <a:buFont typeface="Arial" panose="020B0604020202020204" pitchFamily="34" charset="0"/>
              <a:buChar char="•"/>
              <a:defRPr/>
            </a:pPr>
            <a:endParaRPr lang="en-GB" b="0" dirty="0"/>
          </a:p>
          <a:p>
            <a:pPr defTabSz="966338">
              <a:defRPr/>
            </a:pPr>
            <a:r>
              <a:rPr lang="en-GB" b="1" dirty="0"/>
              <a:t>EXPLAIN NEXT STEPS FOR TRACKING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How will observations and feedback be tracked? </a:t>
            </a:r>
          </a:p>
          <a:p>
            <a:pPr marL="181188" indent="-181188" algn="l" defTabSz="914400"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Are there any updates to share with staff?</a:t>
            </a:r>
          </a:p>
          <a:p>
            <a:endParaRPr lang="en-GB" b="0" dirty="0"/>
          </a:p>
        </p:txBody>
      </p:sp>
      <p:sp>
        <p:nvSpPr>
          <p:cNvPr id="4" name="Slide Number Placeholder 3">
            <a:extLst>
              <a:ext uri="{FF2B5EF4-FFF2-40B4-BE49-F238E27FC236}">
                <a16:creationId xmlns:a16="http://schemas.microsoft.com/office/drawing/2014/main" id="{DE4975D2-6561-846E-4790-9F9E92A9AC50}"/>
              </a:ext>
            </a:extLst>
          </p:cNvPr>
          <p:cNvSpPr>
            <a:spLocks noGrp="1"/>
          </p:cNvSpPr>
          <p:nvPr>
            <p:ph type="sldNum" sz="quarter" idx="5"/>
          </p:nvPr>
        </p:nvSpPr>
        <p:spPr/>
        <p:txBody>
          <a:bodyPr/>
          <a:lstStyle/>
          <a:p>
            <a:fld id="{8446DA44-74A0-5C45-A34A-10668028980F}" type="slidenum">
              <a:rPr lang="en-US" smtClean="0"/>
              <a:pPr/>
              <a:t>9</a:t>
            </a:fld>
            <a:endParaRPr lang="en-US"/>
          </a:p>
        </p:txBody>
      </p:sp>
    </p:spTree>
    <p:extLst>
      <p:ext uri="{BB962C8B-B14F-4D97-AF65-F5344CB8AC3E}">
        <p14:creationId xmlns:p14="http://schemas.microsoft.com/office/powerpoint/2010/main" val="41207527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 Title slide">
    <p:bg>
      <p:bgPr>
        <a:solidFill>
          <a:schemeClr val="accent1"/>
        </a:solidFill>
        <a:effectLst/>
      </p:bgPr>
    </p:bg>
    <p:spTree>
      <p:nvGrpSpPr>
        <p:cNvPr id="1" name=""/>
        <p:cNvGrpSpPr/>
        <p:nvPr/>
      </p:nvGrpSpPr>
      <p:grpSpPr>
        <a:xfrm>
          <a:off x="0" y="0"/>
          <a:ext cx="0" cy="0"/>
          <a:chOff x="0" y="0"/>
          <a:chExt cx="0" cy="0"/>
        </a:xfrm>
      </p:grpSpPr>
      <p:sp>
        <p:nvSpPr>
          <p:cNvPr id="31" name="Subtitle 2">
            <a:extLst>
              <a:ext uri="{FF2B5EF4-FFF2-40B4-BE49-F238E27FC236}">
                <a16:creationId xmlns:a16="http://schemas.microsoft.com/office/drawing/2014/main" id="{5C1A23E3-B0FC-7743-91A8-5C9D00EC790D}"/>
              </a:ext>
            </a:extLst>
          </p:cNvPr>
          <p:cNvSpPr>
            <a:spLocks noGrp="1"/>
          </p:cNvSpPr>
          <p:nvPr>
            <p:ph type="subTitle" idx="1"/>
          </p:nvPr>
        </p:nvSpPr>
        <p:spPr>
          <a:xfrm>
            <a:off x="323850" y="3017224"/>
            <a:ext cx="6839998" cy="410638"/>
          </a:xfrm>
        </p:spPr>
        <p:txBody>
          <a:bodyPr lIns="0" tIns="0" rIns="0" bIns="0">
            <a:normAutofit/>
          </a:bodyPr>
          <a:lstStyle>
            <a:lvl1pPr marL="0" indent="0" algn="l">
              <a:buNone/>
              <a:defRPr sz="2400" b="1" i="0"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unlocked_logo_with_strap_reversed.png">
            <a:extLst>
              <a:ext uri="{FF2B5EF4-FFF2-40B4-BE49-F238E27FC236}">
                <a16:creationId xmlns:a16="http://schemas.microsoft.com/office/drawing/2014/main" id="{8E643377-05F2-4743-AC13-E473A39EFC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324213"/>
            <a:ext cx="2096774" cy="507060"/>
          </a:xfrm>
          <a:prstGeom prst="rect">
            <a:avLst/>
          </a:prstGeom>
        </p:spPr>
      </p:pic>
      <p:sp>
        <p:nvSpPr>
          <p:cNvPr id="10" name="Title Placeholder 1">
            <a:extLst>
              <a:ext uri="{FF2B5EF4-FFF2-40B4-BE49-F238E27FC236}">
                <a16:creationId xmlns:a16="http://schemas.microsoft.com/office/drawing/2014/main" id="{4CDC50E5-0619-2647-BEC8-87C9EC68A5C3}"/>
              </a:ext>
            </a:extLst>
          </p:cNvPr>
          <p:cNvSpPr>
            <a:spLocks noGrp="1" noChangeAspect="1"/>
          </p:cNvSpPr>
          <p:nvPr>
            <p:ph type="title" hasCustomPrompt="1"/>
          </p:nvPr>
        </p:nvSpPr>
        <p:spPr>
          <a:xfrm>
            <a:off x="323848" y="1872044"/>
            <a:ext cx="6840000" cy="1145180"/>
          </a:xfrm>
          <a:prstGeom prst="rect">
            <a:avLst/>
          </a:prstGeom>
        </p:spPr>
        <p:txBody>
          <a:bodyPr vert="horz" wrap="square" lIns="0" tIns="0" rIns="0" bIns="0" rtlCol="0" anchor="t" anchorCtr="0">
            <a:spAutoFit/>
          </a:bodyPr>
          <a:lstStyle>
            <a:lvl1pPr>
              <a:lnSpc>
                <a:spcPts val="4400"/>
              </a:lnSpc>
              <a:defRPr sz="4800" b="1" i="0" cap="all" spc="0" baseline="0">
                <a:solidFill>
                  <a:schemeClr val="accent2"/>
                </a:solidFill>
                <a:latin typeface="Univers Condensed" panose="020F050202020403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1405223193"/>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Section Title">
    <p:bg>
      <p:bgPr>
        <a:solidFill>
          <a:srgbClr val="245195"/>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245195"/>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367846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u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245195"/>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245195"/>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245195"/>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245195"/>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311125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245195"/>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245195"/>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245195"/>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3356651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3. Content - Tex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F5ABB2-337B-19D5-81A6-108A932E16E8}"/>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2215200553"/>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8. Activity - Discussion poi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E8BA0F-1003-ACFD-C7F6-5CA50D2E65D3}"/>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1653141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7. Activity - Practice tas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2300875-7FAB-2483-228D-3F7847F1F806}"/>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293849396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rple Section Title">
    <p:bg>
      <p:bgPr>
        <a:solidFill>
          <a:srgbClr val="834586"/>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834586"/>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3669568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rpl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834586"/>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834586"/>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834586"/>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834586"/>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031013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rpl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834586"/>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834586"/>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834586"/>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1029353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2A3632-5A89-0A7B-CF3B-0CC123C19949}"/>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19085006"/>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8. Activity - Discussion poi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898980-9037-4682-742A-68166D26F96B}"/>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444614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7. Activity - Practice tas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FC9DA0-0CB6-06EF-F689-1F6E90231542}"/>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2358018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 Section Title">
    <p:bg>
      <p:bgPr>
        <a:solidFill>
          <a:srgbClr val="E2463A"/>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2463A"/>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552449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2463A"/>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E2463A"/>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E2463A"/>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E2463A"/>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139300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urpl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E2463A"/>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E2463A"/>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E2463A"/>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238667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3. Content - Tex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1D5F97-6856-8A95-5059-1716B12AD1FB}"/>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530423565"/>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8. Activity - Discussion poi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721B4F-379F-500E-5D0B-84C31774850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592769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7. Activity - Practice tas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8724F2-59B5-1DBE-71F6-C55F91F375F3}"/>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119999101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range Section Title">
    <p:bg>
      <p:bgPr>
        <a:solidFill>
          <a:srgbClr val="ED772C"/>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D772C"/>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10037783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rang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D772C"/>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ED772C"/>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ED772C"/>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ED772C"/>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2992703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rang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ED772C"/>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ED772C"/>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ED772C"/>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9554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992C4-D16D-63A9-67BA-CA3895558918}"/>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1972002362"/>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_8. Activity - Discussion poi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99E72B-3CA7-3FE2-5150-1E64CCA72885}"/>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522636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7. Activity - Practice tas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F0BE45-E84C-57CF-54E3-0F9976A4894A}"/>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93855316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0BB51-5F72-B34D-BEA8-239B31FD061F}"/>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765644868"/>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wrap="square"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Univers" panose="020B0503020202020204" pitchFamily="34" charset="0"/>
              </a:defRPr>
            </a:lvl1pPr>
          </a:lstStyle>
          <a:p>
            <a:fld id="{05E573A7-A576-1A4F-A6D2-2E63EA922DE4}" type="datetime1">
              <a:rPr lang="en-GB" smtClean="0"/>
              <a:pPr/>
              <a:t>13/10/2026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Univers" panose="020B0503020202020204" pitchFamily="34" charset="0"/>
              </a:defRPr>
            </a:lvl1pPr>
          </a:lstStyle>
          <a:p>
            <a:r>
              <a:rPr lang="en-US"/>
              <a:t>Insert document title here</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Univers" panose="020B0503020202020204" pitchFamily="34" charset="0"/>
              </a:defRPr>
            </a:lvl1pPr>
          </a:lstStyle>
          <a:p>
            <a:fld id="{712CBD5C-D18A-7D4B-9113-EC1B828AC27C}" type="slidenum">
              <a:rPr lang="en-US" smtClean="0"/>
              <a:pPr/>
              <a:t>‹#›</a:t>
            </a:fld>
            <a:endParaRPr lang="en-US"/>
          </a:p>
        </p:txBody>
      </p:sp>
    </p:spTree>
    <p:extLst>
      <p:ext uri="{BB962C8B-B14F-4D97-AF65-F5344CB8AC3E}">
        <p14:creationId xmlns:p14="http://schemas.microsoft.com/office/powerpoint/2010/main" val="2460629482"/>
      </p:ext>
    </p:extLst>
  </p:cSld>
  <p:clrMap bg1="lt1" tx1="dk1" bg2="lt2" tx2="dk2" accent1="accent1" accent2="accent2" accent3="accent3" accent4="accent4" accent5="accent5" accent6="accent6" hlink="hlink" folHlink="folHlink"/>
  <p:sldLayoutIdLst>
    <p:sldLayoutId id="2147483785" r:id="rId1"/>
    <p:sldLayoutId id="2147483828" r:id="rId2"/>
    <p:sldLayoutId id="2147483830" r:id="rId3"/>
    <p:sldLayoutId id="2147483829" r:id="rId4"/>
    <p:sldLayoutId id="2147483874" r:id="rId5"/>
    <p:sldLayoutId id="2147483863" r:id="rId6"/>
    <p:sldLayoutId id="2147483864" r:id="rId7"/>
    <p:sldLayoutId id="2147483853" r:id="rId8"/>
    <p:sldLayoutId id="2147483856" r:id="rId9"/>
    <p:sldLayoutId id="2147483859" r:id="rId10"/>
    <p:sldLayoutId id="2147483865" r:id="rId11"/>
    <p:sldLayoutId id="2147483866" r:id="rId12"/>
    <p:sldLayoutId id="2147483867" r:id="rId13"/>
    <p:sldLayoutId id="2147483854" r:id="rId14"/>
    <p:sldLayoutId id="2147483857" r:id="rId15"/>
    <p:sldLayoutId id="2147483860" r:id="rId16"/>
    <p:sldLayoutId id="2147483868" r:id="rId17"/>
    <p:sldLayoutId id="2147483869" r:id="rId18"/>
    <p:sldLayoutId id="2147483870" r:id="rId19"/>
    <p:sldLayoutId id="2147483855" r:id="rId20"/>
    <p:sldLayoutId id="2147483858" r:id="rId21"/>
    <p:sldLayoutId id="2147483861" r:id="rId22"/>
    <p:sldLayoutId id="2147483871" r:id="rId23"/>
    <p:sldLayoutId id="2147483872" r:id="rId24"/>
    <p:sldLayoutId id="2147483873" r:id="rId25"/>
  </p:sldLayoutIdLst>
  <p:hf hdr="0" dt="0"/>
  <p:txStyles>
    <p:titleStyle>
      <a:lvl1pPr algn="l" defTabSz="685800" rtl="0" eaLnBrk="1" latinLnBrk="0" hangingPunct="1">
        <a:lnSpc>
          <a:spcPct val="90000"/>
        </a:lnSpc>
        <a:spcBef>
          <a:spcPct val="0"/>
        </a:spcBef>
        <a:buNone/>
        <a:defRPr sz="2400" b="1" i="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127A84"/>
        </a:buClr>
        <a:buFont typeface="Arial" panose="020B0604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204" userDrawn="1">
          <p15:clr>
            <a:srgbClr val="F26B43"/>
          </p15:clr>
        </p15:guide>
        <p15:guide id="4" pos="5556" userDrawn="1">
          <p15:clr>
            <a:srgbClr val="F26B43"/>
          </p15:clr>
        </p15:guide>
        <p15:guide id="5" orient="horz" pos="667" userDrawn="1">
          <p15:clr>
            <a:srgbClr val="F26B43"/>
          </p15:clr>
        </p15:guide>
        <p15:guide id="6" orient="horz" pos="2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3850" y="1058863"/>
            <a:ext cx="7886700" cy="3263504"/>
          </a:xfrm>
          <a:prstGeom prst="rect">
            <a:avLst/>
          </a:prstGeom>
        </p:spPr>
        <p:txBody>
          <a:bodyPr vert="horz" wrap="square"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Univers" panose="020B0503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05E573A7-A576-1A4F-A6D2-2E63EA922DE4}" type="datetime1">
              <a:rPr kumimoji="0" lang="en-GB" sz="900" b="0" i="0" u="none" strike="noStrike" kern="1200" cap="none" spc="0" normalizeH="0" baseline="0" noProof="0" smtClean="0">
                <a:ln>
                  <a:noFill/>
                </a:ln>
                <a:solidFill>
                  <a:srgbClr val="000000">
                    <a:tint val="75000"/>
                  </a:srgbClr>
                </a:solidFill>
                <a:effectLst/>
                <a:uLnTx/>
                <a:uFillTx/>
                <a:latin typeface="Univers" panose="020B0503020202020204"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13/10/2026</a:t>
            </a:fld>
            <a:endPar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Univers" panose="020B0503020202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rPr>
              <a:t>Insert document title here</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Univers" panose="020B050302020202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712CBD5C-D18A-7D4B-9113-EC1B828AC27C}" type="slidenum">
              <a:rPr kumimoji="0" lang="en-US" sz="900" b="0" i="0" u="none" strike="noStrike" kern="1200" cap="none" spc="0" normalizeH="0" baseline="0" noProof="0" smtClean="0">
                <a:ln>
                  <a:noFill/>
                </a:ln>
                <a:solidFill>
                  <a:srgbClr val="000000">
                    <a:tint val="75000"/>
                  </a:srgbClr>
                </a:solidFill>
                <a:effectLst/>
                <a:uLnTx/>
                <a:uFillTx/>
                <a:latin typeface="Univers" panose="020B0503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endParaRPr>
          </a:p>
        </p:txBody>
      </p:sp>
      <p:sp>
        <p:nvSpPr>
          <p:cNvPr id="9" name="Title Placeholder 1">
            <a:extLst>
              <a:ext uri="{FF2B5EF4-FFF2-40B4-BE49-F238E27FC236}">
                <a16:creationId xmlns:a16="http://schemas.microsoft.com/office/drawing/2014/main" id="{2418878E-9209-262B-DAB2-6606DF4B1EB9}"/>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MASTER HEADING</a:t>
            </a:r>
            <a:endParaRPr lang="en-GB"/>
          </a:p>
        </p:txBody>
      </p:sp>
    </p:spTree>
    <p:extLst>
      <p:ext uri="{BB962C8B-B14F-4D97-AF65-F5344CB8AC3E}">
        <p14:creationId xmlns:p14="http://schemas.microsoft.com/office/powerpoint/2010/main" val="55287480"/>
      </p:ext>
    </p:extLst>
  </p:cSld>
  <p:clrMap bg1="lt1" tx1="dk1" bg2="lt2" tx2="dk2" accent1="accent1" accent2="accent2" accent3="accent3" accent4="accent4" accent5="accent5" accent6="accent6" hlink="hlink" folHlink="folHlink"/>
  <p:sldLayoutIdLst>
    <p:sldLayoutId id="2147483827" r:id="rId1"/>
  </p:sldLayoutIdLst>
  <p:hf hdr="0" dt="0"/>
  <p:txStyles>
    <p:titleStyle>
      <a:lvl1pPr algn="l" defTabSz="685800" rtl="0" eaLnBrk="1" latinLnBrk="0" hangingPunct="1">
        <a:lnSpc>
          <a:spcPct val="90000"/>
        </a:lnSpc>
        <a:spcBef>
          <a:spcPct val="0"/>
        </a:spcBef>
        <a:buNone/>
        <a:defRPr sz="2400" b="1" i="0" kern="1200" cap="all" baseline="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04">
          <p15:clr>
            <a:srgbClr val="F26B43"/>
          </p15:clr>
        </p15:guide>
        <p15:guide id="4" pos="5556">
          <p15:clr>
            <a:srgbClr val="F26B43"/>
          </p15:clr>
        </p15:guide>
        <p15:guide id="5" orient="horz" pos="667">
          <p15:clr>
            <a:srgbClr val="F26B43"/>
          </p15:clr>
        </p15:guide>
        <p15:guide id="6" orient="horz" pos="25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unlockedgrads.org.uk/leading-prison-landings/the-videos/)"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5.sv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258DD-EEFB-7394-1D1D-CD1744ED3125}"/>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7C9ED6BE-0E46-C1BB-8538-7F246690491C}"/>
              </a:ext>
            </a:extLst>
          </p:cNvPr>
          <p:cNvSpPr>
            <a:spLocks noGrp="1"/>
          </p:cNvSpPr>
          <p:nvPr>
            <p:ph type="subTitle" idx="1"/>
          </p:nvPr>
        </p:nvSpPr>
        <p:spPr>
          <a:xfrm>
            <a:off x="323848" y="2444317"/>
            <a:ext cx="6839998" cy="410638"/>
          </a:xfrm>
        </p:spPr>
        <p:txBody>
          <a:bodyPr/>
          <a:lstStyle/>
          <a:p>
            <a:r>
              <a:rPr lang="en-US"/>
              <a:t>Training slides</a:t>
            </a:r>
            <a:endParaRPr lang="en-GB"/>
          </a:p>
        </p:txBody>
      </p:sp>
      <p:sp>
        <p:nvSpPr>
          <p:cNvPr id="3" name="Title 2">
            <a:extLst>
              <a:ext uri="{FF2B5EF4-FFF2-40B4-BE49-F238E27FC236}">
                <a16:creationId xmlns:a16="http://schemas.microsoft.com/office/drawing/2014/main" id="{DD378F02-89E6-8795-C075-4D3103FB0219}"/>
              </a:ext>
            </a:extLst>
          </p:cNvPr>
          <p:cNvSpPr>
            <a:spLocks noGrp="1"/>
          </p:cNvSpPr>
          <p:nvPr>
            <p:ph type="title"/>
          </p:nvPr>
        </p:nvSpPr>
        <p:spPr>
          <a:xfrm>
            <a:off x="323848" y="1872044"/>
            <a:ext cx="6840000" cy="572273"/>
          </a:xfrm>
        </p:spPr>
        <p:txBody>
          <a:bodyPr/>
          <a:lstStyle/>
          <a:p>
            <a:r>
              <a:rPr lang="en-US"/>
              <a:t>#05 purpose not power</a:t>
            </a:r>
            <a:endParaRPr lang="en-GB"/>
          </a:p>
        </p:txBody>
      </p:sp>
    </p:spTree>
    <p:extLst>
      <p:ext uri="{BB962C8B-B14F-4D97-AF65-F5344CB8AC3E}">
        <p14:creationId xmlns:p14="http://schemas.microsoft.com/office/powerpoint/2010/main" val="3348936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95645-CBC0-81D6-3164-3B139ECA96DF}"/>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52E3DDF8-19C6-6733-76EE-469F08316E0C}"/>
              </a:ext>
            </a:extLst>
          </p:cNvPr>
          <p:cNvSpPr txBox="1">
            <a:spLocks/>
          </p:cNvSpPr>
          <p:nvPr/>
        </p:nvSpPr>
        <p:spPr>
          <a:xfrm>
            <a:off x="6134100" y="411163"/>
            <a:ext cx="2686050" cy="3960787"/>
          </a:xfrm>
          <a:prstGeom prst="rect">
            <a:avLst/>
          </a:prstGeom>
        </p:spPr>
        <p:txBody>
          <a:bodyPr vert="horz" wrap="square" lIns="0" tIns="0" rIns="0" bIns="0" rtlCol="0">
            <a:noAutofit/>
          </a:bodyPr>
          <a:lstStyle>
            <a:lvl1pPr marL="0" indent="0" algn="l" defTabSz="685800" rtl="0" eaLnBrk="1" latinLnBrk="0" hangingPunct="1">
              <a:lnSpc>
                <a:spcPct val="90000"/>
              </a:lnSpc>
              <a:spcBef>
                <a:spcPts val="750"/>
              </a:spcBef>
              <a:spcAft>
                <a:spcPts val="600"/>
              </a:spcAft>
              <a:buClr>
                <a:srgbClr val="127A84"/>
              </a:buClr>
              <a:buFontTx/>
              <a:buNone/>
              <a:defRPr sz="2200" b="1" i="0" kern="1200" spc="-50" baseline="0">
                <a:solidFill>
                  <a:schemeClr val="bg1"/>
                </a:solidFill>
                <a:latin typeface="+mj-lt"/>
                <a:ea typeface="+mn-ea"/>
                <a:cs typeface="+mn-cs"/>
              </a:defRPr>
            </a:lvl1pPr>
            <a:lvl2pPr marL="0" indent="0" algn="l" defTabSz="685800" rtl="0" eaLnBrk="1" latinLnBrk="0" hangingPunct="1">
              <a:lnSpc>
                <a:spcPct val="80000"/>
              </a:lnSpc>
              <a:spcBef>
                <a:spcPts val="600"/>
              </a:spcBef>
              <a:spcAft>
                <a:spcPts val="1200"/>
              </a:spcAft>
              <a:buClr>
                <a:srgbClr val="127A84"/>
              </a:buClr>
              <a:buFontTx/>
              <a:buNone/>
              <a:tabLst/>
              <a:defRPr sz="3600" b="1" i="0" kern="1200">
                <a:solidFill>
                  <a:schemeClr val="bg1"/>
                </a:solidFill>
                <a:latin typeface="+mj-lt"/>
                <a:ea typeface="+mn-ea"/>
                <a:cs typeface="+mn-cs"/>
              </a:defRPr>
            </a:lvl2pPr>
            <a:lvl3pPr marL="0" indent="0" algn="l" defTabSz="685800" rtl="0" eaLnBrk="1" latinLnBrk="0" hangingPunct="1">
              <a:lnSpc>
                <a:spcPct val="110000"/>
              </a:lnSpc>
              <a:spcBef>
                <a:spcPts val="375"/>
              </a:spcBef>
              <a:buClr>
                <a:srgbClr val="127A84"/>
              </a:buClr>
              <a:buFontTx/>
              <a:buNone/>
              <a:tabLst/>
              <a:defRPr sz="2000" b="0" i="0" kern="1200">
                <a:solidFill>
                  <a:schemeClr val="bg1"/>
                </a:solidFill>
                <a:latin typeface="Univers" panose="020B0503020202020204" pitchFamily="34" charset="0"/>
                <a:ea typeface="+mn-ea"/>
                <a:cs typeface="+mn-cs"/>
              </a:defRPr>
            </a:lvl3pPr>
            <a:lvl4pPr marL="3175" indent="-3175" algn="l" defTabSz="685800" rtl="0" eaLnBrk="1" latinLnBrk="0" hangingPunct="1">
              <a:lnSpc>
                <a:spcPct val="90000"/>
              </a:lnSpc>
              <a:spcBef>
                <a:spcPts val="375"/>
              </a:spcBef>
              <a:buClr>
                <a:srgbClr val="127A84"/>
              </a:buClr>
              <a:buFontTx/>
              <a:buNone/>
              <a:tabLst/>
              <a:defRPr sz="1650" b="0" i="0" kern="1200">
                <a:solidFill>
                  <a:schemeClr val="tx2"/>
                </a:solidFill>
                <a:latin typeface="Univers" panose="020B0503020202020204" pitchFamily="34" charset="0"/>
                <a:ea typeface="+mn-ea"/>
                <a:cs typeface="+mn-cs"/>
              </a:defRPr>
            </a:lvl4pPr>
            <a:lvl5pPr marL="3175" indent="0" algn="l" defTabSz="685800" rtl="0" eaLnBrk="1" latinLnBrk="0" hangingPunct="1">
              <a:lnSpc>
                <a:spcPct val="90000"/>
              </a:lnSpc>
              <a:spcBef>
                <a:spcPts val="375"/>
              </a:spcBef>
              <a:buFontTx/>
              <a:buNone/>
              <a:tabLst/>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1600" b="1" i="0" u="none" strike="noStrike" kern="1200" cap="none" spc="-50" normalizeH="0" baseline="0" noProof="0">
                <a:ln>
                  <a:noFill/>
                </a:ln>
                <a:solidFill>
                  <a:srgbClr val="FFFFFF"/>
                </a:solidFill>
                <a:effectLst/>
                <a:uLnTx/>
                <a:uFillTx/>
                <a:latin typeface="Univers Condensed"/>
                <a:ea typeface="+mn-ea"/>
                <a:cs typeface="+mn-cs"/>
              </a:rPr>
              <a:t>#01 Radar and be seen looking</a:t>
            </a:r>
            <a:endParaRPr kumimoji="0" lang="en-US" sz="1600" b="0" i="0" u="none" strike="noStrike" kern="1200" cap="none" spc="-50" normalizeH="0" baseline="0" noProof="0">
              <a:ln>
                <a:noFill/>
              </a:ln>
              <a:solidFill>
                <a:srgbClr val="FFFFFF"/>
              </a:solidFill>
              <a:effectLst/>
              <a:uLnTx/>
              <a:uFillTx/>
              <a:latin typeface="Univers Condensed"/>
              <a:ea typeface="+mn-ea"/>
              <a:cs typeface="+mn-cs"/>
            </a:endParaRP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1600" b="1" i="0" u="none" strike="noStrike" kern="1200" cap="none" spc="-50" normalizeH="0" baseline="0" noProof="0">
                <a:ln>
                  <a:noFill/>
                </a:ln>
                <a:solidFill>
                  <a:srgbClr val="FFFFFF"/>
                </a:solidFill>
                <a:effectLst/>
                <a:uLnTx/>
                <a:uFillTx/>
                <a:latin typeface="Univers Condensed"/>
                <a:ea typeface="+mn-ea"/>
                <a:cs typeface="+mn-cs"/>
              </a:rPr>
              <a:t>#02 Assertive body language</a:t>
            </a:r>
            <a:endParaRPr kumimoji="0" lang="en-US" sz="1600" b="0" i="0" u="none" strike="noStrike" kern="1200" cap="none" spc="-50" normalizeH="0" baseline="0" noProof="0">
              <a:ln>
                <a:noFill/>
              </a:ln>
              <a:solidFill>
                <a:srgbClr val="FFFFFF"/>
              </a:solidFill>
              <a:effectLst/>
              <a:uLnTx/>
              <a:uFillTx/>
              <a:latin typeface="Univers Condensed"/>
              <a:ea typeface="+mn-ea"/>
              <a:cs typeface="+mn-cs"/>
            </a:endParaRP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GB" sz="1600" b="1" i="0" u="none" strike="noStrike" kern="1200" cap="none" spc="-50" normalizeH="0" baseline="0" noProof="0">
                <a:ln>
                  <a:noFill/>
                </a:ln>
                <a:solidFill>
                  <a:srgbClr val="FFFFFF"/>
                </a:solidFill>
                <a:effectLst/>
                <a:uLnTx/>
                <a:uFillTx/>
                <a:latin typeface="Univers Condensed"/>
                <a:ea typeface="+mn-ea"/>
                <a:cs typeface="+mn-cs"/>
              </a:rPr>
              <a:t>#03 Strong voice</a:t>
            </a:r>
            <a:endParaRPr kumimoji="0" lang="en-GB" sz="1600" b="0" i="0" u="none" strike="noStrike" kern="1200" cap="none" spc="-50" normalizeH="0" baseline="0" noProof="0">
              <a:ln>
                <a:noFill/>
              </a:ln>
              <a:solidFill>
                <a:srgbClr val="FFFFFF"/>
              </a:solidFill>
              <a:effectLst/>
              <a:uLnTx/>
              <a:uFillTx/>
              <a:latin typeface="Univers Condensed"/>
              <a:ea typeface="+mn-ea"/>
              <a:cs typeface="+mn-cs"/>
            </a:endParaRP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GB" sz="1600" b="1" i="0" u="none" strike="noStrike" kern="1200" cap="none" spc="-50" normalizeH="0" baseline="0" noProof="0">
                <a:ln>
                  <a:noFill/>
                </a:ln>
                <a:solidFill>
                  <a:srgbClr val="FFFFFF"/>
                </a:solidFill>
                <a:effectLst/>
                <a:uLnTx/>
                <a:uFillTx/>
                <a:latin typeface="Univers Condensed"/>
                <a:ea typeface="+mn-ea"/>
                <a:cs typeface="+mn-cs"/>
              </a:rPr>
              <a:t>#04 Clear directions</a:t>
            </a: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1600" b="1" i="0" u="none" strike="noStrike" kern="1200" cap="none" spc="-50" normalizeH="0" baseline="0" noProof="0">
                <a:ln>
                  <a:noFill/>
                </a:ln>
                <a:solidFill>
                  <a:srgbClr val="FFFFFF"/>
                </a:solidFill>
                <a:effectLst/>
                <a:uLnTx/>
                <a:uFillTx/>
                <a:latin typeface="Univers Condensed"/>
                <a:ea typeface="+mn-ea"/>
                <a:cs typeface="+mn-cs"/>
              </a:rPr>
              <a:t>#05 Purpose not power</a:t>
            </a:r>
            <a:endParaRPr kumimoji="0" lang="en-US" sz="1600" b="0" i="0" u="none" strike="noStrike" kern="1200" cap="none" spc="-50" normalizeH="0" baseline="0" noProof="0">
              <a:ln>
                <a:noFill/>
              </a:ln>
              <a:solidFill>
                <a:srgbClr val="FFFFFF"/>
              </a:solidFill>
              <a:effectLst/>
              <a:uLnTx/>
              <a:uFillTx/>
              <a:latin typeface="Univers Condensed"/>
              <a:ea typeface="+mn-ea"/>
              <a:cs typeface="+mn-cs"/>
            </a:endParaRP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GB" sz="1600" b="1" i="0" u="none" strike="noStrike" kern="1200" cap="none" spc="-50" normalizeH="0" baseline="0" noProof="0">
                <a:ln>
                  <a:noFill/>
                </a:ln>
                <a:solidFill>
                  <a:srgbClr val="FFFFFF"/>
                </a:solidFill>
                <a:effectLst/>
                <a:uLnTx/>
                <a:uFillTx/>
                <a:latin typeface="Univers Condensed"/>
                <a:ea typeface="+mn-ea"/>
                <a:cs typeface="+mn-cs"/>
              </a:rPr>
              <a:t>#06 Code switching</a:t>
            </a:r>
          </a:p>
        </p:txBody>
      </p:sp>
      <p:sp>
        <p:nvSpPr>
          <p:cNvPr id="8" name="Rectangle 7">
            <a:extLst>
              <a:ext uri="{FF2B5EF4-FFF2-40B4-BE49-F238E27FC236}">
                <a16:creationId xmlns:a16="http://schemas.microsoft.com/office/drawing/2014/main" id="{6DF9B512-7C02-212F-1AED-2D654EFBF6F4}"/>
              </a:ext>
            </a:extLst>
          </p:cNvPr>
          <p:cNvSpPr/>
          <p:nvPr/>
        </p:nvSpPr>
        <p:spPr>
          <a:xfrm>
            <a:off x="6012180" y="1876450"/>
            <a:ext cx="1996440" cy="46482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Univers"/>
              <a:ea typeface="+mn-ea"/>
              <a:cs typeface="+mn-cs"/>
            </a:endParaRPr>
          </a:p>
        </p:txBody>
      </p:sp>
      <p:sp>
        <p:nvSpPr>
          <p:cNvPr id="2" name="Text Placeholder 19">
            <a:extLst>
              <a:ext uri="{FF2B5EF4-FFF2-40B4-BE49-F238E27FC236}">
                <a16:creationId xmlns:a16="http://schemas.microsoft.com/office/drawing/2014/main" id="{84D29C74-DEF2-6526-DF83-1AE68C51368F}"/>
              </a:ext>
            </a:extLst>
          </p:cNvPr>
          <p:cNvSpPr txBox="1">
            <a:spLocks/>
          </p:cNvSpPr>
          <p:nvPr/>
        </p:nvSpPr>
        <p:spPr>
          <a:xfrm>
            <a:off x="323849" y="396876"/>
            <a:ext cx="4970045" cy="3960787"/>
          </a:xfrm>
          <a:prstGeom prst="rect">
            <a:avLst/>
          </a:prstGeom>
        </p:spPr>
        <p:txBody>
          <a:bodyPr vert="horz" wrap="square" lIns="0" tIns="0" rIns="0" bIns="0" rtlCol="0">
            <a:noAutofit/>
          </a:bodyPr>
          <a:lstStyle>
            <a:lvl1pPr marL="0" indent="0" algn="l" defTabSz="685800" rtl="0" eaLnBrk="1" latinLnBrk="0" hangingPunct="1">
              <a:lnSpc>
                <a:spcPct val="90000"/>
              </a:lnSpc>
              <a:spcBef>
                <a:spcPts val="750"/>
              </a:spcBef>
              <a:spcAft>
                <a:spcPts val="600"/>
              </a:spcAft>
              <a:buClr>
                <a:srgbClr val="127A84"/>
              </a:buClr>
              <a:buFontTx/>
              <a:buNone/>
              <a:defRPr sz="2200" b="1" i="0" kern="1200" spc="-50" baseline="0">
                <a:solidFill>
                  <a:schemeClr val="bg1"/>
                </a:solidFill>
                <a:latin typeface="+mj-lt"/>
                <a:ea typeface="+mn-ea"/>
                <a:cs typeface="+mn-cs"/>
              </a:defRPr>
            </a:lvl1pPr>
            <a:lvl2pPr marL="0" indent="0" algn="l" defTabSz="685800" rtl="0" eaLnBrk="1" latinLnBrk="0" hangingPunct="1">
              <a:lnSpc>
                <a:spcPct val="80000"/>
              </a:lnSpc>
              <a:spcBef>
                <a:spcPts val="600"/>
              </a:spcBef>
              <a:spcAft>
                <a:spcPts val="1200"/>
              </a:spcAft>
              <a:buClr>
                <a:srgbClr val="127A84"/>
              </a:buClr>
              <a:buFontTx/>
              <a:buNone/>
              <a:tabLst/>
              <a:defRPr sz="3600" b="1" i="0" kern="1200">
                <a:solidFill>
                  <a:schemeClr val="bg1"/>
                </a:solidFill>
                <a:latin typeface="+mj-lt"/>
                <a:ea typeface="+mn-ea"/>
                <a:cs typeface="+mn-cs"/>
              </a:defRPr>
            </a:lvl2pPr>
            <a:lvl3pPr marL="0" indent="0" algn="l" defTabSz="685800" rtl="0" eaLnBrk="1" latinLnBrk="0" hangingPunct="1">
              <a:lnSpc>
                <a:spcPct val="110000"/>
              </a:lnSpc>
              <a:spcBef>
                <a:spcPts val="375"/>
              </a:spcBef>
              <a:buClr>
                <a:srgbClr val="127A84"/>
              </a:buClr>
              <a:buFontTx/>
              <a:buNone/>
              <a:tabLst/>
              <a:defRPr sz="2000" b="0" i="0" kern="1200">
                <a:solidFill>
                  <a:schemeClr val="bg1"/>
                </a:solidFill>
                <a:latin typeface="Univers" panose="020B0503020202020204" pitchFamily="34" charset="0"/>
                <a:ea typeface="+mn-ea"/>
                <a:cs typeface="+mn-cs"/>
              </a:defRPr>
            </a:lvl3pPr>
            <a:lvl4pPr marL="3175" indent="-3175" algn="l" defTabSz="685800" rtl="0" eaLnBrk="1" latinLnBrk="0" hangingPunct="1">
              <a:lnSpc>
                <a:spcPct val="90000"/>
              </a:lnSpc>
              <a:spcBef>
                <a:spcPts val="375"/>
              </a:spcBef>
              <a:buClr>
                <a:srgbClr val="127A84"/>
              </a:buClr>
              <a:buFontTx/>
              <a:buNone/>
              <a:tabLst/>
              <a:defRPr sz="1650" b="0" i="0" kern="1200">
                <a:solidFill>
                  <a:schemeClr val="tx2"/>
                </a:solidFill>
                <a:latin typeface="Univers" panose="020B0503020202020204" pitchFamily="34" charset="0"/>
                <a:ea typeface="+mn-ea"/>
                <a:cs typeface="+mn-cs"/>
              </a:defRPr>
            </a:lvl4pPr>
            <a:lvl5pPr marL="3175" indent="0" algn="l" defTabSz="685800" rtl="0" eaLnBrk="1" latinLnBrk="0" hangingPunct="1">
              <a:lnSpc>
                <a:spcPct val="90000"/>
              </a:lnSpc>
              <a:spcBef>
                <a:spcPts val="375"/>
              </a:spcBef>
              <a:buFontTx/>
              <a:buNone/>
              <a:tabLst/>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2800" b="1" i="0" u="none" strike="noStrike" kern="1200" cap="none" spc="-50" normalizeH="0" baseline="0" noProof="0">
                <a:ln>
                  <a:noFill/>
                </a:ln>
                <a:solidFill>
                  <a:srgbClr val="FFFFFF"/>
                </a:solidFill>
                <a:effectLst/>
                <a:uLnTx/>
                <a:uFillTx/>
                <a:latin typeface="Univers Condensed"/>
                <a:ea typeface="+mn-ea"/>
                <a:cs typeface="+mn-cs"/>
              </a:rPr>
              <a:t>EFFECTIVE PRESENCE AND LANGUAGE</a:t>
            </a:r>
            <a:endParaRPr kumimoji="0" lang="en-GB" sz="2800" b="0" i="0" u="none" strike="noStrike" kern="1200" cap="none" spc="-50" normalizeH="0" baseline="0" noProof="0">
              <a:ln>
                <a:noFill/>
              </a:ln>
              <a:solidFill>
                <a:srgbClr val="000000"/>
              </a:solidFill>
              <a:effectLst/>
              <a:uLnTx/>
              <a:uFillTx/>
              <a:latin typeface="Univers Condensed"/>
              <a:ea typeface="+mn-ea"/>
              <a:cs typeface="+mn-cs"/>
            </a:endParaRP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1600" b="0" i="0" u="none" strike="noStrike" kern="1200" cap="none" spc="-50" normalizeH="0" baseline="0" noProof="0">
                <a:ln>
                  <a:noFill/>
                </a:ln>
                <a:solidFill>
                  <a:srgbClr val="FFFFFF"/>
                </a:solidFill>
                <a:effectLst/>
                <a:uLnTx/>
                <a:uFillTx/>
                <a:latin typeface="Univers Condensed"/>
                <a:ea typeface="+mn-ea"/>
                <a:cs typeface="+mn-cs"/>
              </a:rPr>
              <a:t>The first six strategies focus on </a:t>
            </a:r>
            <a:r>
              <a:rPr kumimoji="0" lang="en-US" sz="1600" b="0" i="0" u="none" strike="noStrike" kern="1200" cap="none" spc="-50" normalizeH="0" baseline="0" noProof="0" err="1">
                <a:ln>
                  <a:noFill/>
                </a:ln>
                <a:solidFill>
                  <a:srgbClr val="FFFFFF"/>
                </a:solidFill>
                <a:effectLst/>
                <a:uLnTx/>
                <a:uFillTx/>
                <a:latin typeface="Univers Condensed"/>
                <a:ea typeface="+mn-ea"/>
                <a:cs typeface="+mn-cs"/>
              </a:rPr>
              <a:t>maximising</a:t>
            </a:r>
            <a:r>
              <a:rPr kumimoji="0" lang="en-US" sz="1600" b="0" i="0" u="none" strike="noStrike" kern="1200" cap="none" spc="-50" normalizeH="0" baseline="0" noProof="0">
                <a:ln>
                  <a:noFill/>
                </a:ln>
                <a:solidFill>
                  <a:srgbClr val="FFFFFF"/>
                </a:solidFill>
                <a:effectLst/>
                <a:uLnTx/>
                <a:uFillTx/>
                <a:latin typeface="Univers Condensed"/>
                <a:ea typeface="+mn-ea"/>
                <a:cs typeface="+mn-cs"/>
              </a:rPr>
              <a:t> your presence on the wing and ensuring effective communication. </a:t>
            </a: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1600" b="0" i="0" u="none" strike="noStrike" kern="1200" cap="none" spc="-50" normalizeH="0" baseline="0" noProof="0">
                <a:ln>
                  <a:noFill/>
                </a:ln>
                <a:solidFill>
                  <a:srgbClr val="FFFFFF"/>
                </a:solidFill>
                <a:effectLst/>
                <a:uLnTx/>
                <a:uFillTx/>
                <a:latin typeface="Univers Condensed"/>
                <a:ea typeface="+mn-ea"/>
                <a:cs typeface="+mn-cs"/>
              </a:rPr>
              <a:t>These techniques promote dynamic security and safety, allowing you to build relationships and promote change.</a:t>
            </a:r>
            <a:endParaRPr kumimoji="0" lang="en-GB" sz="1800" b="1" i="0" u="none" strike="noStrike" kern="1200" cap="none" spc="-50" normalizeH="0" baseline="0" noProof="0">
              <a:ln>
                <a:noFill/>
              </a:ln>
              <a:solidFill>
                <a:srgbClr val="FFFFFF"/>
              </a:solidFill>
              <a:effectLst/>
              <a:uLnTx/>
              <a:uFillTx/>
              <a:latin typeface="Univers Condensed"/>
              <a:ea typeface="+mn-ea"/>
              <a:cs typeface="+mn-cs"/>
            </a:endParaRPr>
          </a:p>
        </p:txBody>
      </p:sp>
    </p:spTree>
    <p:extLst>
      <p:ext uri="{BB962C8B-B14F-4D97-AF65-F5344CB8AC3E}">
        <p14:creationId xmlns:p14="http://schemas.microsoft.com/office/powerpoint/2010/main" val="163051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8D334-BCFE-4873-7447-7DFEB1567A2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508FCD8-DD90-AD0C-7B8D-03DCA9E1A475}"/>
              </a:ext>
            </a:extLst>
          </p:cNvPr>
          <p:cNvSpPr>
            <a:spLocks noGrp="1"/>
          </p:cNvSpPr>
          <p:nvPr>
            <p:ph type="subTitle" idx="1"/>
          </p:nvPr>
        </p:nvSpPr>
        <p:spPr/>
        <p:txBody>
          <a:bodyPr>
            <a:normAutofit lnSpcReduction="10000"/>
          </a:bodyPr>
          <a:lstStyle/>
          <a:p>
            <a:r>
              <a:rPr lang="en-GB"/>
              <a:t>Recap of previous technique </a:t>
            </a:r>
          </a:p>
        </p:txBody>
      </p:sp>
      <p:pic>
        <p:nvPicPr>
          <p:cNvPr id="35" name="Graphic 34" descr="Clapping hands with solid fill">
            <a:extLst>
              <a:ext uri="{FF2B5EF4-FFF2-40B4-BE49-F238E27FC236}">
                <a16:creationId xmlns:a16="http://schemas.microsoft.com/office/drawing/2014/main" id="{83E72263-10F6-860B-0DFC-CFB1D14A17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9252" y="1608283"/>
            <a:ext cx="1629207" cy="1629207"/>
          </a:xfrm>
          <a:prstGeom prst="rect">
            <a:avLst/>
          </a:prstGeom>
        </p:spPr>
      </p:pic>
      <p:pic>
        <p:nvPicPr>
          <p:cNvPr id="8" name="Graphic 7" descr="Arrow circle with solid fill">
            <a:extLst>
              <a:ext uri="{FF2B5EF4-FFF2-40B4-BE49-F238E27FC236}">
                <a16:creationId xmlns:a16="http://schemas.microsoft.com/office/drawing/2014/main" id="{3996D216-6FB6-615D-0009-187F0231532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43274" y="1707756"/>
            <a:ext cx="1629206" cy="1629206"/>
          </a:xfrm>
          <a:prstGeom prst="rect">
            <a:avLst/>
          </a:prstGeom>
        </p:spPr>
      </p:pic>
    </p:spTree>
    <p:extLst>
      <p:ext uri="{BB962C8B-B14F-4D97-AF65-F5344CB8AC3E}">
        <p14:creationId xmlns:p14="http://schemas.microsoft.com/office/powerpoint/2010/main" val="1086988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8846C-D941-5CAF-8A2A-231E68E702F7}"/>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CBE5CFE3-7511-320D-5660-A060118AE86B}"/>
              </a:ext>
            </a:extLst>
          </p:cNvPr>
          <p:cNvSpPr>
            <a:spLocks noGrp="1"/>
          </p:cNvSpPr>
          <p:nvPr>
            <p:ph type="body" sz="quarter" idx="23"/>
          </p:nvPr>
        </p:nvSpPr>
        <p:spPr/>
        <p:txBody>
          <a:bodyPr/>
          <a:lstStyle/>
          <a:p>
            <a:r>
              <a:rPr lang="en-US"/>
              <a:t>#05 Effective presence and language</a:t>
            </a:r>
          </a:p>
          <a:p>
            <a:pPr lvl="1"/>
            <a:r>
              <a:rPr lang="en-US"/>
              <a:t>PURPOSE NOT POWER</a:t>
            </a:r>
          </a:p>
          <a:p>
            <a:pPr lvl="2"/>
            <a:r>
              <a:rPr lang="en-GB"/>
              <a:t>Explain the reason behind your decision, actions and requests so that the prisoner understands why something needs to be done. </a:t>
            </a:r>
          </a:p>
        </p:txBody>
      </p:sp>
      <p:pic>
        <p:nvPicPr>
          <p:cNvPr id="4" name="Picture Placeholder 3">
            <a:extLst>
              <a:ext uri="{FF2B5EF4-FFF2-40B4-BE49-F238E27FC236}">
                <a16:creationId xmlns:a16="http://schemas.microsoft.com/office/drawing/2014/main" id="{32CB6F71-05C2-B17D-83E2-3998475F5876}"/>
              </a:ext>
            </a:extLst>
          </p:cNvPr>
          <p:cNvPicPr>
            <a:picLocks noGrp="1" noChangeAspect="1"/>
          </p:cNvPicPr>
          <p:nvPr>
            <p:ph type="pic" sz="quarter" idx="21"/>
          </p:nvPr>
        </p:nvPicPr>
        <p:blipFill>
          <a:blip r:embed="rId3"/>
          <a:srcRect l="502" r="502"/>
          <a:stretch>
            <a:fillRect/>
          </a:stretch>
        </p:blipFill>
        <p:spPr>
          <a:prstGeom prst="rect">
            <a:avLst/>
          </a:prstGeom>
          <a:solidFill>
            <a:srgbClr val="245195"/>
          </a:solidFill>
        </p:spPr>
      </p:pic>
    </p:spTree>
    <p:extLst>
      <p:ext uri="{BB962C8B-B14F-4D97-AF65-F5344CB8AC3E}">
        <p14:creationId xmlns:p14="http://schemas.microsoft.com/office/powerpoint/2010/main" val="793611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D0EA7-9338-4B19-14C2-D6473A0E881E}"/>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A35AA-2F8B-C51E-A9D1-8E3E852FEDA9}"/>
              </a:ext>
            </a:extLst>
          </p:cNvPr>
          <p:cNvSpPr>
            <a:spLocks noGrp="1"/>
          </p:cNvSpPr>
          <p:nvPr>
            <p:ph type="body" sz="quarter" idx="17"/>
          </p:nvPr>
        </p:nvSpPr>
        <p:spPr>
          <a:xfrm>
            <a:off x="1000927" y="3147814"/>
            <a:ext cx="1930134" cy="888448"/>
          </a:xfrm>
        </p:spPr>
        <p:txBody>
          <a:bodyPr/>
          <a:lstStyle/>
          <a:p>
            <a:r>
              <a:rPr lang="en-US"/>
              <a:t>Avoid power language</a:t>
            </a:r>
          </a:p>
          <a:p>
            <a:pPr marL="6350" marR="0" lvl="1" indent="0" algn="l" defTabSz="685800" rtl="0" eaLnBrk="1" fontAlgn="auto" latinLnBrk="0" hangingPunct="1">
              <a:lnSpc>
                <a:spcPct val="100000"/>
              </a:lnSpc>
              <a:spcBef>
                <a:spcPts val="375"/>
              </a:spcBef>
              <a:spcAft>
                <a:spcPts val="0"/>
              </a:spcAft>
              <a:buClr>
                <a:srgbClr val="127A84"/>
              </a:buClr>
              <a:buSzTx/>
              <a:buFont typeface="Univers" panose="020B0503020202020204" pitchFamily="34" charset="0"/>
              <a:buNone/>
              <a:tabLst/>
              <a:defRPr/>
            </a:pPr>
            <a:r>
              <a:rPr kumimoji="0" lang="en-GB" sz="1000" b="0" i="0" u="none" strike="noStrike" kern="1200" cap="none" spc="0" normalizeH="0" baseline="0" noProof="0">
                <a:ln>
                  <a:noFill/>
                </a:ln>
                <a:solidFill>
                  <a:srgbClr val="2D2D2A"/>
                </a:solidFill>
                <a:effectLst/>
                <a:uLnTx/>
                <a:uFillTx/>
                <a:latin typeface="Univers" panose="020B0503020202020204" pitchFamily="34" charset="0"/>
                <a:ea typeface="+mn-ea"/>
                <a:cs typeface="+mn-cs"/>
              </a:rPr>
              <a:t>Avoid phrases like “you have to” or “we’ll make you” to reduce resistance or resentment.</a:t>
            </a:r>
            <a:endParaRPr lang="en-GB" b="0"/>
          </a:p>
        </p:txBody>
      </p:sp>
      <p:sp>
        <p:nvSpPr>
          <p:cNvPr id="17" name="Text Placeholder 16">
            <a:extLst>
              <a:ext uri="{FF2B5EF4-FFF2-40B4-BE49-F238E27FC236}">
                <a16:creationId xmlns:a16="http://schemas.microsoft.com/office/drawing/2014/main" id="{A1B244FF-33BB-6448-984B-E1C72E691DBA}"/>
              </a:ext>
            </a:extLst>
          </p:cNvPr>
          <p:cNvSpPr>
            <a:spLocks noGrp="1"/>
          </p:cNvSpPr>
          <p:nvPr>
            <p:ph type="body" sz="quarter" idx="18"/>
          </p:nvPr>
        </p:nvSpPr>
        <p:spPr>
          <a:xfrm>
            <a:off x="3603326" y="3147814"/>
            <a:ext cx="1937067" cy="888448"/>
          </a:xfrm>
        </p:spPr>
        <p:txBody>
          <a:bodyPr/>
          <a:lstStyle/>
          <a:p>
            <a:r>
              <a:rPr lang="en-US" dirty="0"/>
              <a:t>Explain</a:t>
            </a:r>
          </a:p>
          <a:p>
            <a:pPr marL="6350" marR="0" lvl="1" indent="0" algn="l" defTabSz="685800" rtl="0" eaLnBrk="1" fontAlgn="auto" latinLnBrk="0" hangingPunct="1">
              <a:lnSpc>
                <a:spcPct val="100000"/>
              </a:lnSpc>
              <a:spcBef>
                <a:spcPts val="375"/>
              </a:spcBef>
              <a:spcAft>
                <a:spcPts val="0"/>
              </a:spcAft>
              <a:buClr>
                <a:srgbClr val="127A84"/>
              </a:buClr>
              <a:buSzTx/>
              <a:buFont typeface="Univers" panose="020B0503020202020204" pitchFamily="34" charset="0"/>
              <a:buNone/>
              <a:tabLst/>
              <a:defRPr/>
            </a:pPr>
            <a:r>
              <a:rPr kumimoji="0" lang="en-GB" sz="1000" b="0" i="0" u="none" strike="noStrike" kern="1200" cap="none" spc="0" normalizeH="0" baseline="0" noProof="0" dirty="0">
                <a:ln>
                  <a:noFill/>
                </a:ln>
                <a:solidFill>
                  <a:srgbClr val="2D2D2A"/>
                </a:solidFill>
                <a:effectLst/>
                <a:uLnTx/>
                <a:uFillTx/>
                <a:latin typeface="Univers" panose="020B0503020202020204" pitchFamily="34" charset="0"/>
                <a:ea typeface="+mn-ea"/>
                <a:cs typeface="+mn-cs"/>
              </a:rPr>
              <a:t>Share the purpose and reasoning behind your decisions and instructions so they feel clear, fair and just.</a:t>
            </a:r>
            <a:endParaRPr lang="en-US" dirty="0"/>
          </a:p>
        </p:txBody>
      </p:sp>
      <p:sp>
        <p:nvSpPr>
          <p:cNvPr id="18" name="Text Placeholder 17">
            <a:extLst>
              <a:ext uri="{FF2B5EF4-FFF2-40B4-BE49-F238E27FC236}">
                <a16:creationId xmlns:a16="http://schemas.microsoft.com/office/drawing/2014/main" id="{D970E2A8-F457-2330-E1AB-0E9116C46DEF}"/>
              </a:ext>
            </a:extLst>
          </p:cNvPr>
          <p:cNvSpPr>
            <a:spLocks noGrp="1"/>
          </p:cNvSpPr>
          <p:nvPr>
            <p:ph type="body" sz="quarter" idx="19"/>
          </p:nvPr>
        </p:nvSpPr>
        <p:spPr>
          <a:xfrm>
            <a:off x="6205726" y="3147814"/>
            <a:ext cx="1930134" cy="734560"/>
          </a:xfrm>
        </p:spPr>
        <p:txBody>
          <a:bodyPr/>
          <a:lstStyle/>
          <a:p>
            <a:r>
              <a:rPr lang="en-US"/>
              <a:t>Narrate</a:t>
            </a:r>
          </a:p>
          <a:p>
            <a:pPr marL="6350" marR="0" lvl="1" indent="0" algn="l" defTabSz="685800" rtl="0" eaLnBrk="1" fontAlgn="auto" latinLnBrk="0" hangingPunct="1">
              <a:lnSpc>
                <a:spcPct val="100000"/>
              </a:lnSpc>
              <a:spcBef>
                <a:spcPts val="375"/>
              </a:spcBef>
              <a:spcAft>
                <a:spcPts val="0"/>
              </a:spcAft>
              <a:buClr>
                <a:srgbClr val="127A84"/>
              </a:buClr>
              <a:buSzTx/>
              <a:buFont typeface="Univers" panose="020B0503020202020204" pitchFamily="34" charset="0"/>
              <a:buNone/>
              <a:tabLst/>
              <a:defRPr/>
            </a:pPr>
            <a:r>
              <a:rPr kumimoji="0" lang="en-GB" sz="1000" b="0" i="0" u="none" strike="noStrike" kern="1200" cap="none" spc="0" normalizeH="0" baseline="0" noProof="0">
                <a:ln>
                  <a:noFill/>
                </a:ln>
                <a:solidFill>
                  <a:srgbClr val="2D2D2A"/>
                </a:solidFill>
                <a:effectLst/>
                <a:uLnTx/>
                <a:uFillTx/>
                <a:latin typeface="Univers" panose="020B0503020202020204" pitchFamily="34" charset="0"/>
                <a:ea typeface="+mn-ea"/>
                <a:cs typeface="+mn-cs"/>
              </a:rPr>
              <a:t>Talk through your actions in real time to promote transparency and build trust.</a:t>
            </a:r>
            <a:endParaRPr lang="en-US"/>
          </a:p>
        </p:txBody>
      </p:sp>
      <p:pic>
        <p:nvPicPr>
          <p:cNvPr id="3" name="Picture Placeholder 2">
            <a:extLst>
              <a:ext uri="{FF2B5EF4-FFF2-40B4-BE49-F238E27FC236}">
                <a16:creationId xmlns:a16="http://schemas.microsoft.com/office/drawing/2014/main" id="{988658AB-B737-0D13-C226-419EDC43359B}"/>
              </a:ext>
            </a:extLst>
          </p:cNvPr>
          <p:cNvPicPr>
            <a:picLocks noGrp="1" noChangeAspect="1"/>
          </p:cNvPicPr>
          <p:nvPr>
            <p:ph type="pic" sz="quarter" idx="21"/>
          </p:nvPr>
        </p:nvPicPr>
        <p:blipFill>
          <a:blip r:embed="rId3"/>
          <a:srcRect l="543" r="543"/>
          <a:stretch>
            <a:fillRect/>
          </a:stretch>
        </p:blipFill>
        <p:spPr>
          <a:prstGeom prst="rect">
            <a:avLst/>
          </a:prstGeom>
          <a:solidFill>
            <a:srgbClr val="245195"/>
          </a:solidFill>
        </p:spPr>
      </p:pic>
      <p:pic>
        <p:nvPicPr>
          <p:cNvPr id="5" name="Picture Placeholder 4">
            <a:extLst>
              <a:ext uri="{FF2B5EF4-FFF2-40B4-BE49-F238E27FC236}">
                <a16:creationId xmlns:a16="http://schemas.microsoft.com/office/drawing/2014/main" id="{4AB87769-3616-64F2-AD9C-1608A968B05A}"/>
              </a:ext>
            </a:extLst>
          </p:cNvPr>
          <p:cNvPicPr>
            <a:picLocks noGrp="1" noChangeAspect="1"/>
          </p:cNvPicPr>
          <p:nvPr>
            <p:ph type="pic" sz="quarter" idx="22"/>
          </p:nvPr>
        </p:nvPicPr>
        <p:blipFill>
          <a:blip r:embed="rId4"/>
          <a:srcRect l="502" r="502"/>
          <a:stretch>
            <a:fillRect/>
          </a:stretch>
        </p:blipFill>
        <p:spPr>
          <a:prstGeom prst="rect">
            <a:avLst/>
          </a:prstGeom>
          <a:solidFill>
            <a:srgbClr val="245195"/>
          </a:solidFill>
        </p:spPr>
      </p:pic>
      <p:pic>
        <p:nvPicPr>
          <p:cNvPr id="7" name="Picture Placeholder 6">
            <a:extLst>
              <a:ext uri="{FF2B5EF4-FFF2-40B4-BE49-F238E27FC236}">
                <a16:creationId xmlns:a16="http://schemas.microsoft.com/office/drawing/2014/main" id="{FF579AE2-A248-18C9-4FB1-2FC67D43E623}"/>
              </a:ext>
            </a:extLst>
          </p:cNvPr>
          <p:cNvPicPr>
            <a:picLocks noGrp="1" noChangeAspect="1"/>
          </p:cNvPicPr>
          <p:nvPr>
            <p:ph type="pic" sz="quarter" idx="23"/>
          </p:nvPr>
        </p:nvPicPr>
        <p:blipFill>
          <a:blip r:embed="rId5"/>
          <a:srcRect l="502" r="502"/>
          <a:stretch>
            <a:fillRect/>
          </a:stretch>
        </p:blipFill>
        <p:spPr>
          <a:prstGeom prst="rect">
            <a:avLst/>
          </a:prstGeom>
          <a:solidFill>
            <a:srgbClr val="245195"/>
          </a:solidFill>
        </p:spPr>
      </p:pic>
    </p:spTree>
    <p:extLst>
      <p:ext uri="{BB962C8B-B14F-4D97-AF65-F5344CB8AC3E}">
        <p14:creationId xmlns:p14="http://schemas.microsoft.com/office/powerpoint/2010/main" val="2072881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05459-25EE-3BB3-828C-2E7C67244CED}"/>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90EE1BB6-7DF0-4B21-872C-2A23C43398A9}"/>
              </a:ext>
            </a:extLst>
          </p:cNvPr>
          <p:cNvSpPr>
            <a:spLocks noGrp="1"/>
          </p:cNvSpPr>
          <p:nvPr>
            <p:ph type="subTitle" idx="1"/>
          </p:nvPr>
        </p:nvSpPr>
        <p:spPr/>
        <p:txBody>
          <a:bodyPr/>
          <a:lstStyle/>
          <a:p>
            <a:r>
              <a:rPr lang="en-GB"/>
              <a:t>Turn and talk</a:t>
            </a:r>
          </a:p>
        </p:txBody>
      </p:sp>
      <p:sp>
        <p:nvSpPr>
          <p:cNvPr id="3" name="Text Placeholder 2">
            <a:extLst>
              <a:ext uri="{FF2B5EF4-FFF2-40B4-BE49-F238E27FC236}">
                <a16:creationId xmlns:a16="http://schemas.microsoft.com/office/drawing/2014/main" id="{9F4DBDC1-7216-D03E-4E8C-207DDF1D87AF}"/>
              </a:ext>
            </a:extLst>
          </p:cNvPr>
          <p:cNvSpPr>
            <a:spLocks noGrp="1"/>
          </p:cNvSpPr>
          <p:nvPr>
            <p:ph type="body" sz="quarter" idx="15"/>
          </p:nvPr>
        </p:nvSpPr>
        <p:spPr/>
        <p:txBody>
          <a:bodyPr/>
          <a:lstStyle/>
          <a:p>
            <a:r>
              <a:rPr lang="en-GB"/>
              <a:t>Using the Pocket Guide as a reference:</a:t>
            </a:r>
          </a:p>
          <a:p>
            <a:pPr marL="457200" indent="-457200">
              <a:buFont typeface="Univers" panose="020B0503020202020204" pitchFamily="34" charset="0"/>
              <a:buChar char="–"/>
            </a:pPr>
            <a:r>
              <a:rPr lang="en-GB"/>
              <a:t>Do you use this technique as part of your practice? If so, how and when?</a:t>
            </a:r>
          </a:p>
          <a:p>
            <a:pPr marL="457200" indent="-457200">
              <a:buFont typeface="Univers" panose="020B0503020202020204" pitchFamily="34" charset="0"/>
              <a:buChar char="–"/>
            </a:pPr>
            <a:r>
              <a:rPr lang="en-GB"/>
              <a:t>Which of the steps do you use?</a:t>
            </a:r>
          </a:p>
          <a:p>
            <a:pPr marL="457200" indent="-457200">
              <a:buFont typeface="Univers" panose="020B0503020202020204" pitchFamily="34" charset="0"/>
              <a:buChar char="–"/>
            </a:pPr>
            <a:r>
              <a:rPr lang="en-GB"/>
              <a:t>Which of the steps do you want to work on?</a:t>
            </a:r>
          </a:p>
          <a:p>
            <a:endParaRPr lang="en-GB"/>
          </a:p>
        </p:txBody>
      </p:sp>
    </p:spTree>
    <p:extLst>
      <p:ext uri="{BB962C8B-B14F-4D97-AF65-F5344CB8AC3E}">
        <p14:creationId xmlns:p14="http://schemas.microsoft.com/office/powerpoint/2010/main" val="416135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B691D-4FF5-01B6-F9E0-82339967AD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350BD09-7DBC-EC00-ED19-EDB250F823F7}"/>
              </a:ext>
            </a:extLst>
          </p:cNvPr>
          <p:cNvSpPr>
            <a:spLocks noGrp="1"/>
          </p:cNvSpPr>
          <p:nvPr>
            <p:ph type="subTitle" idx="1"/>
          </p:nvPr>
        </p:nvSpPr>
        <p:spPr/>
        <p:txBody>
          <a:bodyPr>
            <a:normAutofit lnSpcReduction="10000"/>
          </a:bodyPr>
          <a:lstStyle/>
          <a:p>
            <a:r>
              <a:rPr lang="en-GB"/>
              <a:t>Model video</a:t>
            </a:r>
          </a:p>
        </p:txBody>
      </p:sp>
      <p:sp>
        <p:nvSpPr>
          <p:cNvPr id="4" name="TextBox 3">
            <a:hlinkClick r:id="rId3"/>
            <a:extLst>
              <a:ext uri="{FF2B5EF4-FFF2-40B4-BE49-F238E27FC236}">
                <a16:creationId xmlns:a16="http://schemas.microsoft.com/office/drawing/2014/main" id="{FBE18DE6-E3E3-6363-9C80-2F097B1BE1DE}"/>
              </a:ext>
            </a:extLst>
          </p:cNvPr>
          <p:cNvSpPr txBox="1"/>
          <p:nvPr/>
        </p:nvSpPr>
        <p:spPr>
          <a:xfrm>
            <a:off x="999443" y="797247"/>
            <a:ext cx="7145114" cy="3549006"/>
          </a:xfrm>
          <a:prstGeom prst="roundRect">
            <a:avLst/>
          </a:prstGeom>
          <a:solidFill>
            <a:schemeClr val="accent1"/>
          </a:solidFill>
        </p:spPr>
        <p:txBody>
          <a:bodyPr wrap="square" rtlCol="0" anchor="ctr">
            <a:noAutofit/>
          </a:bodyPr>
          <a:lstStyle/>
          <a:p>
            <a:pPr algn="ctr" fontAlgn="t">
              <a:lnSpc>
                <a:spcPct val="75000"/>
              </a:lnSpc>
              <a:spcBef>
                <a:spcPts val="0"/>
              </a:spcBef>
            </a:pPr>
            <a:r>
              <a:rPr lang="en-GB" sz="3200" b="1" dirty="0">
                <a:solidFill>
                  <a:schemeClr val="bg1"/>
                </a:solidFill>
                <a:latin typeface="Univers Condensed" panose="020F0502020204030204" pitchFamily="34" charset="0"/>
                <a:cs typeface="Univers Condensed" panose="020F0502020204030204" pitchFamily="34" charset="0"/>
              </a:rPr>
              <a:t>INSERT MODEL VIDEO ONTO SLIDE</a:t>
            </a:r>
            <a:endParaRPr lang="en-GB" sz="3200" b="1" i="0" dirty="0">
              <a:solidFill>
                <a:schemeClr val="bg1"/>
              </a:solidFill>
              <a:latin typeface="Univers Condensed" panose="020F0502020204030204" pitchFamily="34" charset="0"/>
              <a:cs typeface="Univers Condensed" panose="020F0502020204030204" pitchFamily="34" charset="0"/>
            </a:endParaRPr>
          </a:p>
        </p:txBody>
      </p:sp>
    </p:spTree>
    <p:extLst>
      <p:ext uri="{BB962C8B-B14F-4D97-AF65-F5344CB8AC3E}">
        <p14:creationId xmlns:p14="http://schemas.microsoft.com/office/powerpoint/2010/main" val="473468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34B39-A23E-C1F0-AE2E-2FBB2FFD85E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DC7863B-ED20-B1FA-DFA0-D49ADFE16666}"/>
              </a:ext>
            </a:extLst>
          </p:cNvPr>
          <p:cNvSpPr>
            <a:spLocks noGrp="1"/>
          </p:cNvSpPr>
          <p:nvPr>
            <p:ph type="subTitle" idx="1"/>
          </p:nvPr>
        </p:nvSpPr>
        <p:spPr/>
        <p:txBody>
          <a:bodyPr/>
          <a:lstStyle/>
          <a:p>
            <a:r>
              <a:rPr lang="en-US"/>
              <a:t>Practice – purpose not power</a:t>
            </a:r>
          </a:p>
        </p:txBody>
      </p:sp>
      <p:sp>
        <p:nvSpPr>
          <p:cNvPr id="5" name="Subtitle 2">
            <a:extLst>
              <a:ext uri="{FF2B5EF4-FFF2-40B4-BE49-F238E27FC236}">
                <a16:creationId xmlns:a16="http://schemas.microsoft.com/office/drawing/2014/main" id="{EDA0D41C-2FA9-055A-0FFE-51C563419117}"/>
              </a:ext>
            </a:extLst>
          </p:cNvPr>
          <p:cNvSpPr txBox="1">
            <a:spLocks/>
          </p:cNvSpPr>
          <p:nvPr/>
        </p:nvSpPr>
        <p:spPr>
          <a:xfrm>
            <a:off x="323850" y="1358319"/>
            <a:ext cx="165586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Roles</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pic>
        <p:nvPicPr>
          <p:cNvPr id="6" name="Graphic 15">
            <a:extLst>
              <a:ext uri="{FF2B5EF4-FFF2-40B4-BE49-F238E27FC236}">
                <a16:creationId xmlns:a16="http://schemas.microsoft.com/office/drawing/2014/main" id="{6CF7408C-FC14-12FF-D746-2203E7A8FE3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1331" y="1635646"/>
            <a:ext cx="494590" cy="494590"/>
          </a:xfrm>
          <a:prstGeom prst="rect">
            <a:avLst/>
          </a:prstGeom>
        </p:spPr>
      </p:pic>
      <p:pic>
        <p:nvPicPr>
          <p:cNvPr id="7" name="Graphic 14">
            <a:extLst>
              <a:ext uri="{FF2B5EF4-FFF2-40B4-BE49-F238E27FC236}">
                <a16:creationId xmlns:a16="http://schemas.microsoft.com/office/drawing/2014/main" id="{A22D28A6-013B-E8DA-D51B-B50F194245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1331" y="2211710"/>
            <a:ext cx="494590" cy="494590"/>
          </a:xfrm>
          <a:prstGeom prst="rect">
            <a:avLst/>
          </a:prstGeom>
        </p:spPr>
      </p:pic>
      <p:sp>
        <p:nvSpPr>
          <p:cNvPr id="9" name="Subtitle 2">
            <a:extLst>
              <a:ext uri="{FF2B5EF4-FFF2-40B4-BE49-F238E27FC236}">
                <a16:creationId xmlns:a16="http://schemas.microsoft.com/office/drawing/2014/main" id="{9AA7E2BD-462E-2983-C271-1E23AC245B6C}"/>
              </a:ext>
            </a:extLst>
          </p:cNvPr>
          <p:cNvSpPr txBox="1">
            <a:spLocks/>
          </p:cNvSpPr>
          <p:nvPr/>
        </p:nvSpPr>
        <p:spPr>
          <a:xfrm>
            <a:off x="323850" y="2931790"/>
            <a:ext cx="201060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Success checks</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sp>
        <p:nvSpPr>
          <p:cNvPr id="10" name="Text Placeholder 1">
            <a:extLst>
              <a:ext uri="{FF2B5EF4-FFF2-40B4-BE49-F238E27FC236}">
                <a16:creationId xmlns:a16="http://schemas.microsoft.com/office/drawing/2014/main" id="{DD4807CB-9F85-E731-DE10-7F7E47F7F9F6}"/>
              </a:ext>
            </a:extLst>
          </p:cNvPr>
          <p:cNvSpPr txBox="1">
            <a:spLocks/>
          </p:cNvSpPr>
          <p:nvPr/>
        </p:nvSpPr>
        <p:spPr>
          <a:xfrm>
            <a:off x="291331" y="3258920"/>
            <a:ext cx="3992637" cy="1040982"/>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Avoid ‘power’ language </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Explain the purpose and reasoning</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Narrate your actions in real time</a:t>
            </a:r>
          </a:p>
          <a:p>
            <a:pPr marL="0" marR="0" lvl="0" indent="0" algn="l" defTabSz="685800" rtl="0" eaLnBrk="1" fontAlgn="auto" latinLnBrk="0" hangingPunct="1">
              <a:lnSpc>
                <a:spcPct val="90000"/>
              </a:lnSpc>
              <a:spcBef>
                <a:spcPts val="750"/>
              </a:spcBef>
              <a:spcAft>
                <a:spcPts val="0"/>
              </a:spcAft>
              <a:buClr>
                <a:srgbClr val="555558"/>
              </a:buClr>
              <a:buSzTx/>
              <a:buNone/>
              <a:tabLst/>
              <a:defRPr/>
            </a:pP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1" name="Text Placeholder 1">
            <a:extLst>
              <a:ext uri="{FF2B5EF4-FFF2-40B4-BE49-F238E27FC236}">
                <a16:creationId xmlns:a16="http://schemas.microsoft.com/office/drawing/2014/main" id="{C1E40DE3-B28A-5BFD-ACAD-3EFFC259C681}"/>
              </a:ext>
            </a:extLst>
          </p:cNvPr>
          <p:cNvSpPr txBox="1">
            <a:spLocks/>
          </p:cNvSpPr>
          <p:nvPr/>
        </p:nvSpPr>
        <p:spPr>
          <a:xfrm>
            <a:off x="899593" y="1779662"/>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Participant A</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Prisoner</a:t>
            </a:r>
            <a:endPar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2" name="Text Placeholder 1">
            <a:extLst>
              <a:ext uri="{FF2B5EF4-FFF2-40B4-BE49-F238E27FC236}">
                <a16:creationId xmlns:a16="http://schemas.microsoft.com/office/drawing/2014/main" id="{F59197D5-7E96-5366-A06F-25F0A19AD638}"/>
              </a:ext>
            </a:extLst>
          </p:cNvPr>
          <p:cNvSpPr txBox="1">
            <a:spLocks/>
          </p:cNvSpPr>
          <p:nvPr/>
        </p:nvSpPr>
        <p:spPr>
          <a:xfrm>
            <a:off x="899593" y="2355726"/>
            <a:ext cx="3384375"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Participant B</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Prison officer</a:t>
            </a:r>
            <a:endPar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3" name="Subtitle 2">
            <a:extLst>
              <a:ext uri="{FF2B5EF4-FFF2-40B4-BE49-F238E27FC236}">
                <a16:creationId xmlns:a16="http://schemas.microsoft.com/office/drawing/2014/main" id="{778A698D-AF83-74F8-EA78-7F68117522C7}"/>
              </a:ext>
            </a:extLst>
          </p:cNvPr>
          <p:cNvSpPr txBox="1">
            <a:spLocks/>
          </p:cNvSpPr>
          <p:nvPr/>
        </p:nvSpPr>
        <p:spPr>
          <a:xfrm>
            <a:off x="4685799" y="1358319"/>
            <a:ext cx="165586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Timing</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pic>
        <p:nvPicPr>
          <p:cNvPr id="18" name="Graphic 17">
            <a:extLst>
              <a:ext uri="{FF2B5EF4-FFF2-40B4-BE49-F238E27FC236}">
                <a16:creationId xmlns:a16="http://schemas.microsoft.com/office/drawing/2014/main" id="{497A9BE3-9C47-3F34-63C9-DF3BCD4203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85799" y="1716270"/>
            <a:ext cx="423432" cy="423432"/>
          </a:xfrm>
          <a:prstGeom prst="rect">
            <a:avLst/>
          </a:prstGeom>
        </p:spPr>
      </p:pic>
      <p:sp>
        <p:nvSpPr>
          <p:cNvPr id="19" name="Text Placeholder 1">
            <a:extLst>
              <a:ext uri="{FF2B5EF4-FFF2-40B4-BE49-F238E27FC236}">
                <a16:creationId xmlns:a16="http://schemas.microsoft.com/office/drawing/2014/main" id="{E763AD01-3622-6C0F-0D85-AB744617C8FC}"/>
              </a:ext>
            </a:extLst>
          </p:cNvPr>
          <p:cNvSpPr txBox="1">
            <a:spLocks/>
          </p:cNvSpPr>
          <p:nvPr/>
        </p:nvSpPr>
        <p:spPr>
          <a:xfrm>
            <a:off x="5219328" y="1797616"/>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Scripting: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pic>
        <p:nvPicPr>
          <p:cNvPr id="26" name="Picture 25">
            <a:extLst>
              <a:ext uri="{FF2B5EF4-FFF2-40B4-BE49-F238E27FC236}">
                <a16:creationId xmlns:a16="http://schemas.microsoft.com/office/drawing/2014/main" id="{C8E567F2-FB0F-D39B-E271-7319B371BC8F}"/>
              </a:ext>
            </a:extLst>
          </p:cNvPr>
          <p:cNvPicPr>
            <a:picLocks noChangeAspect="1"/>
          </p:cNvPicPr>
          <p:nvPr/>
        </p:nvPicPr>
        <p:blipFill>
          <a:blip r:embed="rId6"/>
          <a:stretch>
            <a:fillRect/>
          </a:stretch>
        </p:blipFill>
        <p:spPr>
          <a:xfrm>
            <a:off x="4638990" y="2202246"/>
            <a:ext cx="539519" cy="499686"/>
          </a:xfrm>
          <a:prstGeom prst="rect">
            <a:avLst/>
          </a:prstGeom>
        </p:spPr>
      </p:pic>
      <p:sp>
        <p:nvSpPr>
          <p:cNvPr id="27" name="Text Placeholder 1">
            <a:extLst>
              <a:ext uri="{FF2B5EF4-FFF2-40B4-BE49-F238E27FC236}">
                <a16:creationId xmlns:a16="http://schemas.microsoft.com/office/drawing/2014/main" id="{E6F46894-CDC7-0CDA-9ADE-A277CD02ED63}"/>
              </a:ext>
            </a:extLst>
          </p:cNvPr>
          <p:cNvSpPr txBox="1">
            <a:spLocks/>
          </p:cNvSpPr>
          <p:nvPr/>
        </p:nvSpPr>
        <p:spPr>
          <a:xfrm>
            <a:off x="5219328" y="2346778"/>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Practice: </a:t>
            </a:r>
            <a:r>
              <a:rPr lang="en-GB">
                <a:solidFill>
                  <a:srgbClr val="555558"/>
                </a:solidFill>
              </a:rPr>
              <a:t>2</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min</a:t>
            </a:r>
          </a:p>
        </p:txBody>
      </p:sp>
      <p:pic>
        <p:nvPicPr>
          <p:cNvPr id="28" name="Graphic 27">
            <a:extLst>
              <a:ext uri="{FF2B5EF4-FFF2-40B4-BE49-F238E27FC236}">
                <a16:creationId xmlns:a16="http://schemas.microsoft.com/office/drawing/2014/main" id="{3C537FFF-AEF7-3A3D-45A7-0DB1DFDD9C7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72650" y="2819045"/>
            <a:ext cx="449730" cy="449730"/>
          </a:xfrm>
          <a:prstGeom prst="rect">
            <a:avLst/>
          </a:prstGeom>
        </p:spPr>
      </p:pic>
      <p:sp>
        <p:nvSpPr>
          <p:cNvPr id="29" name="Text Placeholder 1">
            <a:extLst>
              <a:ext uri="{FF2B5EF4-FFF2-40B4-BE49-F238E27FC236}">
                <a16:creationId xmlns:a16="http://schemas.microsoft.com/office/drawing/2014/main" id="{39C8283D-94C6-19B5-F8D3-091EF405E5DD}"/>
              </a:ext>
            </a:extLst>
          </p:cNvPr>
          <p:cNvSpPr txBox="1">
            <a:spLocks/>
          </p:cNvSpPr>
          <p:nvPr/>
        </p:nvSpPr>
        <p:spPr>
          <a:xfrm>
            <a:off x="5219328" y="2892819"/>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Feedback: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pic>
        <p:nvPicPr>
          <p:cNvPr id="30" name="Picture 29">
            <a:extLst>
              <a:ext uri="{FF2B5EF4-FFF2-40B4-BE49-F238E27FC236}">
                <a16:creationId xmlns:a16="http://schemas.microsoft.com/office/drawing/2014/main" id="{E537101D-EE1E-446D-AEC6-C23314DBCA84}"/>
              </a:ext>
            </a:extLst>
          </p:cNvPr>
          <p:cNvPicPr>
            <a:picLocks noChangeAspect="1"/>
          </p:cNvPicPr>
          <p:nvPr/>
        </p:nvPicPr>
        <p:blipFill>
          <a:blip r:embed="rId6"/>
          <a:stretch>
            <a:fillRect/>
          </a:stretch>
        </p:blipFill>
        <p:spPr>
          <a:xfrm>
            <a:off x="4648357" y="3310139"/>
            <a:ext cx="539519" cy="499686"/>
          </a:xfrm>
          <a:prstGeom prst="rect">
            <a:avLst/>
          </a:prstGeom>
        </p:spPr>
      </p:pic>
      <p:sp>
        <p:nvSpPr>
          <p:cNvPr id="31" name="Text Placeholder 1">
            <a:extLst>
              <a:ext uri="{FF2B5EF4-FFF2-40B4-BE49-F238E27FC236}">
                <a16:creationId xmlns:a16="http://schemas.microsoft.com/office/drawing/2014/main" id="{F11A2884-3E80-CA24-EE17-6677A821BC89}"/>
              </a:ext>
            </a:extLst>
          </p:cNvPr>
          <p:cNvSpPr txBox="1">
            <a:spLocks/>
          </p:cNvSpPr>
          <p:nvPr/>
        </p:nvSpPr>
        <p:spPr>
          <a:xfrm>
            <a:off x="5219328" y="3441981"/>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Practice: </a:t>
            </a:r>
            <a:r>
              <a:rPr lang="en-GB">
                <a:solidFill>
                  <a:srgbClr val="555558"/>
                </a:solidFill>
              </a:rPr>
              <a:t>2</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min</a:t>
            </a:r>
          </a:p>
        </p:txBody>
      </p:sp>
      <p:pic>
        <p:nvPicPr>
          <p:cNvPr id="32" name="Graphic 31">
            <a:extLst>
              <a:ext uri="{FF2B5EF4-FFF2-40B4-BE49-F238E27FC236}">
                <a16:creationId xmlns:a16="http://schemas.microsoft.com/office/drawing/2014/main" id="{1AFAF1CF-E1B6-B000-476F-75A3E25FCB4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85764" y="3926695"/>
            <a:ext cx="449730" cy="449730"/>
          </a:xfrm>
          <a:prstGeom prst="rect">
            <a:avLst/>
          </a:prstGeom>
        </p:spPr>
      </p:pic>
      <p:sp>
        <p:nvSpPr>
          <p:cNvPr id="33" name="Text Placeholder 1">
            <a:extLst>
              <a:ext uri="{FF2B5EF4-FFF2-40B4-BE49-F238E27FC236}">
                <a16:creationId xmlns:a16="http://schemas.microsoft.com/office/drawing/2014/main" id="{AB0A13D3-74D0-57CD-0440-AA11B0DB7048}"/>
              </a:ext>
            </a:extLst>
          </p:cNvPr>
          <p:cNvSpPr txBox="1">
            <a:spLocks/>
          </p:cNvSpPr>
          <p:nvPr/>
        </p:nvSpPr>
        <p:spPr>
          <a:xfrm>
            <a:off x="5219328" y="3991143"/>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Feedback: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cxnSp>
        <p:nvCxnSpPr>
          <p:cNvPr id="35" name="Straight Connector 34">
            <a:extLst>
              <a:ext uri="{FF2B5EF4-FFF2-40B4-BE49-F238E27FC236}">
                <a16:creationId xmlns:a16="http://schemas.microsoft.com/office/drawing/2014/main" id="{20E6866E-3F87-2A9F-3F5E-84C11D1DCEA5}"/>
              </a:ext>
            </a:extLst>
          </p:cNvPr>
          <p:cNvCxnSpPr/>
          <p:nvPr/>
        </p:nvCxnSpPr>
        <p:spPr>
          <a:xfrm>
            <a:off x="4427984" y="1358319"/>
            <a:ext cx="0" cy="298439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091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31C6B-45B2-FD81-0EE7-6D21AD7D889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E9119C7-4218-321C-7F94-DA73401822D1}"/>
              </a:ext>
            </a:extLst>
          </p:cNvPr>
          <p:cNvSpPr>
            <a:spLocks noGrp="1"/>
          </p:cNvSpPr>
          <p:nvPr>
            <p:ph type="subTitle" idx="1"/>
          </p:nvPr>
        </p:nvSpPr>
        <p:spPr/>
        <p:txBody>
          <a:bodyPr>
            <a:normAutofit fontScale="92500"/>
          </a:bodyPr>
          <a:lstStyle/>
          <a:p>
            <a:r>
              <a:rPr lang="en-GB"/>
              <a:t>Next steps: Observations, feedback and tracking</a:t>
            </a:r>
          </a:p>
        </p:txBody>
      </p:sp>
      <p:pic>
        <p:nvPicPr>
          <p:cNvPr id="9" name="Graphic 8" descr="Eye with solid fill">
            <a:extLst>
              <a:ext uri="{FF2B5EF4-FFF2-40B4-BE49-F238E27FC236}">
                <a16:creationId xmlns:a16="http://schemas.microsoft.com/office/drawing/2014/main" id="{9193F5F1-8B03-961A-AFB0-699A836DC5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110" y="1705255"/>
            <a:ext cx="1756087" cy="1756087"/>
          </a:xfrm>
          <a:prstGeom prst="rect">
            <a:avLst/>
          </a:prstGeom>
        </p:spPr>
      </p:pic>
      <p:pic>
        <p:nvPicPr>
          <p:cNvPr id="10" name="Graphic 9">
            <a:extLst>
              <a:ext uri="{FF2B5EF4-FFF2-40B4-BE49-F238E27FC236}">
                <a16:creationId xmlns:a16="http://schemas.microsoft.com/office/drawing/2014/main" id="{EB4D8E4A-C358-C4CF-9A09-382879CADB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79799" y="1891097"/>
            <a:ext cx="1384402" cy="1384402"/>
          </a:xfrm>
          <a:prstGeom prst="rect">
            <a:avLst/>
          </a:prstGeom>
        </p:spPr>
      </p:pic>
      <p:pic>
        <p:nvPicPr>
          <p:cNvPr id="11" name="Graphic 10" descr="Workflow with solid fill">
            <a:extLst>
              <a:ext uri="{FF2B5EF4-FFF2-40B4-BE49-F238E27FC236}">
                <a16:creationId xmlns:a16="http://schemas.microsoft.com/office/drawing/2014/main" id="{5FDA8B69-341D-98D1-8F33-8BBEBF43F68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72804" y="1787780"/>
            <a:ext cx="1591036" cy="1591036"/>
          </a:xfrm>
          <a:prstGeom prst="rect">
            <a:avLst/>
          </a:prstGeom>
        </p:spPr>
      </p:pic>
    </p:spTree>
    <p:extLst>
      <p:ext uri="{BB962C8B-B14F-4D97-AF65-F5344CB8AC3E}">
        <p14:creationId xmlns:p14="http://schemas.microsoft.com/office/powerpoint/2010/main" val="2708207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86C5E-35EF-952A-7327-32B15AE243C2}"/>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27E220F2-E4E5-0169-2D05-408A4E4AC51F}"/>
              </a:ext>
            </a:extLst>
          </p:cNvPr>
          <p:cNvSpPr>
            <a:spLocks noGrp="1"/>
          </p:cNvSpPr>
          <p:nvPr>
            <p:ph type="subTitle" idx="1"/>
          </p:nvPr>
        </p:nvSpPr>
        <p:spPr>
          <a:xfrm>
            <a:off x="323850" y="1917083"/>
            <a:ext cx="8496300" cy="1511913"/>
          </a:xfrm>
        </p:spPr>
        <p:txBody>
          <a:bodyPr>
            <a:normAutofit/>
          </a:bodyPr>
          <a:lstStyle/>
          <a:p>
            <a:r>
              <a:rPr lang="en-GB"/>
              <a:t>As you use this technique in your everyday work, you may find it useful to refer back to </a:t>
            </a:r>
            <a:r>
              <a:rPr lang="en-GB" i="1"/>
              <a:t>Leading Prison Landings: A Pocket Guide, </a:t>
            </a:r>
            <a:r>
              <a:rPr lang="en-GB"/>
              <a:t>or the full training manual, </a:t>
            </a:r>
            <a:r>
              <a:rPr lang="en-GB" i="1"/>
              <a:t>Leading Prison Landings: The Unlocked Guide to </a:t>
            </a:r>
            <a:r>
              <a:rPr lang="en-GB" i="1" err="1"/>
              <a:t>Jailcraft</a:t>
            </a:r>
            <a:r>
              <a:rPr lang="en-GB"/>
              <a:t>.</a:t>
            </a:r>
          </a:p>
        </p:txBody>
      </p:sp>
    </p:spTree>
    <p:extLst>
      <p:ext uri="{BB962C8B-B14F-4D97-AF65-F5344CB8AC3E}">
        <p14:creationId xmlns:p14="http://schemas.microsoft.com/office/powerpoint/2010/main" val="3294856732"/>
      </p:ext>
    </p:extLst>
  </p:cSld>
  <p:clrMapOvr>
    <a:masterClrMapping/>
  </p:clrMapOvr>
</p:sld>
</file>

<file path=ppt/theme/theme1.xml><?xml version="1.0" encoding="utf-8"?>
<a:theme xmlns:a="http://schemas.openxmlformats.org/drawingml/2006/main" name="LEADING PRISON LANDINGS - SLIDES">
  <a:themeElements>
    <a:clrScheme name="Custom 6">
      <a:dk1>
        <a:srgbClr val="000000"/>
      </a:dk1>
      <a:lt1>
        <a:srgbClr val="FFFFFF"/>
      </a:lt1>
      <a:dk2>
        <a:srgbClr val="555558"/>
      </a:dk2>
      <a:lt2>
        <a:srgbClr val="DBD9D5"/>
      </a:lt2>
      <a:accent1>
        <a:srgbClr val="008A96"/>
      </a:accent1>
      <a:accent2>
        <a:srgbClr val="CDDB27"/>
      </a:accent2>
      <a:accent3>
        <a:srgbClr val="000000"/>
      </a:accent3>
      <a:accent4>
        <a:srgbClr val="FFFFFF"/>
      </a:accent4>
      <a:accent5>
        <a:srgbClr val="9B268F"/>
      </a:accent5>
      <a:accent6>
        <a:srgbClr val="FFFFFF"/>
      </a:accent6>
      <a:hlink>
        <a:srgbClr val="008A96"/>
      </a:hlink>
      <a:folHlink>
        <a:srgbClr val="CDDB27"/>
      </a:folHlink>
    </a:clrScheme>
    <a:fontScheme name="Unlocked Template">
      <a:majorFont>
        <a:latin typeface="Univers Condensed"/>
        <a:ea typeface=""/>
        <a:cs typeface=""/>
      </a:majorFont>
      <a:minorFont>
        <a:latin typeface="Univer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fontAlgn="t">
          <a:lnSpc>
            <a:spcPct val="75000"/>
          </a:lnSpc>
          <a:spcBef>
            <a:spcPts val="0"/>
          </a:spcBef>
          <a:defRPr sz="4800" b="1" i="0" dirty="0">
            <a:solidFill>
              <a:srgbClr val="CDD615"/>
            </a:solidFill>
            <a:latin typeface="Univers Condensed" panose="020F0502020204030204" pitchFamily="34" charset="0"/>
            <a:cs typeface="Univers Condensed" panose="020F0502020204030204" pitchFamily="34" charset="0"/>
          </a:defRPr>
        </a:defPPr>
      </a:lstStyle>
    </a:txDef>
  </a:objectDefaults>
  <a:extraClrSchemeLst/>
  <a:extLst>
    <a:ext uri="{05A4C25C-085E-4340-85A3-A5531E510DB2}">
      <thm15:themeFamily xmlns:thm15="http://schemas.microsoft.com/office/thememl/2012/main" name="Presentation1" id="{411D13EF-15F9-4D9D-9A91-DA62B7F9959C}" vid="{F4D9C48A-D4E6-42BF-BEA2-65D936E2A279}"/>
    </a:ext>
  </a:extLst>
</a:theme>
</file>

<file path=ppt/theme/theme2.xml><?xml version="1.0" encoding="utf-8"?>
<a:theme xmlns:a="http://schemas.openxmlformats.org/drawingml/2006/main" name="LEADING PRISON LANDINGS - CONTENT SLIDES">
  <a:themeElements>
    <a:clrScheme name="Custom 6">
      <a:dk1>
        <a:srgbClr val="000000"/>
      </a:dk1>
      <a:lt1>
        <a:srgbClr val="FFFFFF"/>
      </a:lt1>
      <a:dk2>
        <a:srgbClr val="555558"/>
      </a:dk2>
      <a:lt2>
        <a:srgbClr val="DBD9D5"/>
      </a:lt2>
      <a:accent1>
        <a:srgbClr val="008A96"/>
      </a:accent1>
      <a:accent2>
        <a:srgbClr val="CDDB27"/>
      </a:accent2>
      <a:accent3>
        <a:srgbClr val="000000"/>
      </a:accent3>
      <a:accent4>
        <a:srgbClr val="FFFFFF"/>
      </a:accent4>
      <a:accent5>
        <a:srgbClr val="9B268F"/>
      </a:accent5>
      <a:accent6>
        <a:srgbClr val="FFFFFF"/>
      </a:accent6>
      <a:hlink>
        <a:srgbClr val="008A96"/>
      </a:hlink>
      <a:folHlink>
        <a:srgbClr val="CDDB27"/>
      </a:folHlink>
    </a:clrScheme>
    <a:fontScheme name="Unlocked Template">
      <a:majorFont>
        <a:latin typeface="Univers Condensed"/>
        <a:ea typeface=""/>
        <a:cs typeface=""/>
      </a:majorFont>
      <a:minorFont>
        <a:latin typeface="Univer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fontAlgn="t">
          <a:lnSpc>
            <a:spcPct val="75000"/>
          </a:lnSpc>
          <a:spcBef>
            <a:spcPts val="0"/>
          </a:spcBef>
          <a:defRPr sz="4800" b="1" i="0" dirty="0">
            <a:solidFill>
              <a:srgbClr val="CDD615"/>
            </a:solidFill>
            <a:latin typeface="Univers Condensed" panose="020F0502020204030204" pitchFamily="34" charset="0"/>
            <a:cs typeface="Univers Condensed" panose="020F0502020204030204" pitchFamily="34" charset="0"/>
          </a:defRPr>
        </a:defPPr>
      </a:lstStyle>
    </a:txDef>
  </a:objectDefaults>
  <a:extraClrSchemeLst/>
  <a:extLst>
    <a:ext uri="{05A4C25C-085E-4340-85A3-A5531E510DB2}">
      <thm15:themeFamily xmlns:thm15="http://schemas.microsoft.com/office/thememl/2012/main" name="Presentation1" id="{411D13EF-15F9-4D9D-9A91-DA62B7F9959C}" vid="{83384F8E-B013-4483-BF33-575890010F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88989c-8d13-4cf6-98c5-14abe6b013cd" xsi:nil="true"/>
    <lcf76f155ced4ddcb4097134ff3c332f xmlns="61293615-1dac-44c6-ba3e-bfda57c030e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81A1E76BFF1884F85547BCB1AD9C167" ma:contentTypeVersion="20" ma:contentTypeDescription="Create a new document." ma:contentTypeScope="" ma:versionID="ccfeb52402f94f2b1efd2211d5570794">
  <xsd:schema xmlns:xsd="http://www.w3.org/2001/XMLSchema" xmlns:xs="http://www.w3.org/2001/XMLSchema" xmlns:p="http://schemas.microsoft.com/office/2006/metadata/properties" xmlns:ns2="9288989c-8d13-4cf6-98c5-14abe6b013cd" xmlns:ns3="61293615-1dac-44c6-ba3e-bfda57c030e4" targetNamespace="http://schemas.microsoft.com/office/2006/metadata/properties" ma:root="true" ma:fieldsID="8c1ba53808bf5d5dca26e57ca83bc2f3" ns2:_="" ns3:_="">
    <xsd:import namespace="9288989c-8d13-4cf6-98c5-14abe6b013cd"/>
    <xsd:import namespace="61293615-1dac-44c6-ba3e-bfda57c030e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88989c-8d13-4cf6-98c5-14abe6b013c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81f2719-049f-40f3-ac5d-58c4a9e41ada}" ma:internalName="TaxCatchAll" ma:showField="CatchAllData" ma:web="9288989c-8d13-4cf6-98c5-14abe6b013c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1293615-1dac-44c6-ba3e-bfda57c030e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c47501a-0161-4e23-9205-6d5de36982d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1C1452-6BF3-466E-AB90-EBDB81530A2F}">
  <ds:schemaRefs>
    <ds:schemaRef ds:uri="61293615-1dac-44c6-ba3e-bfda57c030e4"/>
    <ds:schemaRef ds:uri="9288989c-8d13-4cf6-98c5-14abe6b013c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9FB7645-CDFB-4F8E-A128-6D5A0E72DEAC}">
  <ds:schemaRefs>
    <ds:schemaRef ds:uri="http://schemas.microsoft.com/sharepoint/v3/contenttype/forms"/>
  </ds:schemaRefs>
</ds:datastoreItem>
</file>

<file path=customXml/itemProps3.xml><?xml version="1.0" encoding="utf-8"?>
<ds:datastoreItem xmlns:ds="http://schemas.openxmlformats.org/officeDocument/2006/customXml" ds:itemID="{3BBAB453-BAB5-48F8-8F8A-58D276BCC813}">
  <ds:schemaRefs>
    <ds:schemaRef ds:uri="61293615-1dac-44c6-ba3e-bfda57c030e4"/>
    <ds:schemaRef ds:uri="9288989c-8d13-4cf6-98c5-14abe6b013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Unlocked Powerpoint Template - Updated May 2026</Template>
  <TotalTime>38</TotalTime>
  <Words>1897</Words>
  <Application>Microsoft Office PowerPoint</Application>
  <PresentationFormat>On-screen Show (16:9)</PresentationFormat>
  <Paragraphs>155</Paragraphs>
  <Slides>10</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Univers</vt:lpstr>
      <vt:lpstr>Univers LT Std 67 Bold Condense</vt:lpstr>
      <vt:lpstr>Univers LT Std 47 Cn Lt</vt:lpstr>
      <vt:lpstr>Univers Condensed</vt:lpstr>
      <vt:lpstr>Arial</vt:lpstr>
      <vt:lpstr>LEADING PRISON LANDINGS - SLIDES</vt:lpstr>
      <vt:lpstr>LEADING PRISON LANDINGS - CONTENT SLIDES</vt:lpstr>
      <vt:lpstr>#05 purpose not power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George Cristin-Marks</dc:creator>
  <cp:keywords/>
  <dc:description/>
  <cp:lastModifiedBy>Frances Steel</cp:lastModifiedBy>
  <cp:revision>2</cp:revision>
  <dcterms:created xsi:type="dcterms:W3CDTF">2026-07-10T08:25:51Z</dcterms:created>
  <dcterms:modified xsi:type="dcterms:W3CDTF">2026-10-13T09:53:25Z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0x010100481A1E76BFF1884F85547BCB1AD9C167</vt:lpwstr>
  </property>
</Properties>
</file>