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20"/>
  </p:notesMasterIdLst>
  <p:handoutMasterIdLst>
    <p:handoutMasterId r:id="rId21"/>
  </p:handoutMasterIdLst>
  <p:sldIdLst>
    <p:sldId id="256" r:id="rId6"/>
    <p:sldId id="876" r:id="rId7"/>
    <p:sldId id="877" r:id="rId8"/>
    <p:sldId id="3386" r:id="rId9"/>
    <p:sldId id="3387" r:id="rId10"/>
    <p:sldId id="3389" r:id="rId11"/>
    <p:sldId id="3390" r:id="rId12"/>
    <p:sldId id="3391" r:id="rId13"/>
    <p:sldId id="3392" r:id="rId14"/>
    <p:sldId id="3393" r:id="rId15"/>
    <p:sldId id="3358" r:id="rId16"/>
    <p:sldId id="3465" r:id="rId17"/>
    <p:sldId id="3466" r:id="rId18"/>
    <p:sldId id="3615" r:id="rId19"/>
  </p:sldIdLst>
  <p:sldSz cx="9144000" cy="5143500" type="screen16x9"/>
  <p:notesSz cx="6889750" cy="10021888"/>
  <p:embeddedFontLst>
    <p:embeddedFont>
      <p:font typeface="Univers" panose="020B0503020202020204" pitchFamily="34" charset="0"/>
      <p:regular r:id="rId22"/>
      <p:bold r:id="rId23"/>
    </p:embeddedFont>
    <p:embeddedFont>
      <p:font typeface="Univers Condensed" panose="020B0506020202050204" pitchFamily="34" charset="0"/>
      <p:regular r:id="rId24"/>
      <p:bold r:id="rId2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256"/>
            <p14:sldId id="876"/>
            <p14:sldId id="877"/>
            <p14:sldId id="3386"/>
            <p14:sldId id="3387"/>
            <p14:sldId id="3389"/>
            <p14:sldId id="3390"/>
            <p14:sldId id="3391"/>
            <p14:sldId id="3392"/>
            <p14:sldId id="3393"/>
            <p14:sldId id="3358"/>
            <p14:sldId id="3465"/>
            <p14:sldId id="3466"/>
            <p14:sldId id="361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92" autoAdjust="0"/>
    <p:restoredTop sz="58475" autoAdjust="0"/>
  </p:normalViewPr>
  <p:slideViewPr>
    <p:cSldViewPr snapToGrid="0">
      <p:cViewPr varScale="1">
        <p:scale>
          <a:sx n="80" d="100"/>
          <a:sy n="80" d="100"/>
        </p:scale>
        <p:origin x="28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3.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ld modSection">
      <pc:chgData name="Frances Steel" userId="79d46658-80de-4106-bb59-cad1b389c72e" providerId="ADAL" clId="{C9A650DF-FC12-494D-9C76-2639CC59E8C5}" dt="2026-09-03T16:38:10.339" v="63" actId="20577"/>
      <pc:docMkLst>
        <pc:docMk/>
      </pc:docMkLst>
      <pc:sldChg chg="modNotesTx">
        <pc:chgData name="Frances Steel" userId="79d46658-80de-4106-bb59-cad1b389c72e" providerId="ADAL" clId="{C9A650DF-FC12-494D-9C76-2639CC59E8C5}" dt="2026-09-03T16:38:10.339" v="63" actId="20577"/>
        <pc:sldMkLst>
          <pc:docMk/>
          <pc:sldMk cId="1477754103" sldId="3390"/>
        </pc:sldMkLst>
      </pc:sldChg>
      <pc:sldMasterChg chg="delSldLayout">
        <pc:chgData name="Frances Steel" userId="79d46658-80de-4106-bb59-cad1b389c72e" providerId="ADAL" clId="{C9A650DF-FC12-494D-9C76-2639CC59E8C5}" dt="2026-08-13T11:22:43.847" v="0" actId="47"/>
        <pc:sldMasterMkLst>
          <pc:docMk/>
          <pc:sldMasterMk cId="2460629482" sldId="2147483744"/>
        </pc:sldMasterMkLst>
      </pc:sldMasterChg>
      <pc:sldMasterChg chg="delSldLayout">
        <pc:chgData name="Frances Steel" userId="79d46658-80de-4106-bb59-cad1b389c72e" providerId="ADAL" clId="{C9A650DF-FC12-494D-9C76-2639CC59E8C5}" dt="2026-08-13T11:22:43.847" v="0" actId="47"/>
        <pc:sldMasterMkLst>
          <pc:docMk/>
          <pc:sldMasterMk cId="55287480" sldId="2147483844"/>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E986CF-53DA-41DC-A30E-4F1BF881E720}"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GB"/>
        </a:p>
      </dgm:t>
    </dgm:pt>
    <dgm:pt modelId="{8AF4BBDF-A436-4645-A5A6-6EBD8E6AE0AF}">
      <dgm:prSet phldrT="[Text]" phldr="0" custT="1"/>
      <dgm:spPr/>
      <dgm:t>
        <a:bodyPr/>
        <a:lstStyle/>
        <a:p>
          <a:r>
            <a:rPr lang="en-GB" sz="1400"/>
            <a:t>Group training</a:t>
          </a:r>
        </a:p>
      </dgm:t>
    </dgm:pt>
    <dgm:pt modelId="{A7895006-DAE7-4DFB-8E7B-C19A0AB2661D}" type="parTrans" cxnId="{5CA65C8C-3635-4F39-B598-F472C7F32A17}">
      <dgm:prSet/>
      <dgm:spPr/>
      <dgm:t>
        <a:bodyPr/>
        <a:lstStyle/>
        <a:p>
          <a:endParaRPr lang="en-GB"/>
        </a:p>
      </dgm:t>
    </dgm:pt>
    <dgm:pt modelId="{A2838F2F-C002-493F-91AD-AD98D9F1D008}" type="sibTrans" cxnId="{5CA65C8C-3635-4F39-B598-F472C7F32A17}">
      <dgm:prSet/>
      <dgm:spPr>
        <a:solidFill>
          <a:schemeClr val="accent2"/>
        </a:solidFill>
      </dgm:spPr>
      <dgm:t>
        <a:bodyPr/>
        <a:lstStyle/>
        <a:p>
          <a:endParaRPr lang="en-GB"/>
        </a:p>
      </dgm:t>
    </dgm:pt>
    <dgm:pt modelId="{C6E6CBAC-6E28-407C-911D-93A77E094762}">
      <dgm:prSet phldrT="[Text]" phldr="0" custT="1"/>
      <dgm:spPr/>
      <dgm:t>
        <a:bodyPr/>
        <a:lstStyle/>
        <a:p>
          <a:r>
            <a:rPr lang="en-GB" sz="1400"/>
            <a:t>Observations</a:t>
          </a:r>
        </a:p>
      </dgm:t>
    </dgm:pt>
    <dgm:pt modelId="{B009B469-82B4-4DF2-BF87-E2D86EDF7D57}" type="parTrans" cxnId="{50F7EB08-7492-44A4-9118-C26DA7A2B11D}">
      <dgm:prSet/>
      <dgm:spPr/>
      <dgm:t>
        <a:bodyPr/>
        <a:lstStyle/>
        <a:p>
          <a:endParaRPr lang="en-GB"/>
        </a:p>
      </dgm:t>
    </dgm:pt>
    <dgm:pt modelId="{27DCE23C-3942-40AE-AF08-34D3DD385B1C}" type="sibTrans" cxnId="{50F7EB08-7492-44A4-9118-C26DA7A2B11D}">
      <dgm:prSet/>
      <dgm:spPr>
        <a:solidFill>
          <a:schemeClr val="accent2"/>
        </a:solidFill>
      </dgm:spPr>
      <dgm:t>
        <a:bodyPr/>
        <a:lstStyle/>
        <a:p>
          <a:endParaRPr lang="en-GB"/>
        </a:p>
      </dgm:t>
    </dgm:pt>
    <dgm:pt modelId="{DB2A5CEA-B566-4220-B275-BA821DDE74F8}">
      <dgm:prSet phldrT="[Text]" phldr="0" custT="1"/>
      <dgm:spPr/>
      <dgm:t>
        <a:bodyPr/>
        <a:lstStyle/>
        <a:p>
          <a:r>
            <a:rPr lang="en-GB" sz="1400"/>
            <a:t>Tracking</a:t>
          </a:r>
          <a:endParaRPr lang="en-GB" sz="1500"/>
        </a:p>
      </dgm:t>
    </dgm:pt>
    <dgm:pt modelId="{32159F19-D508-4AF8-87E4-B91E56513AD5}" type="parTrans" cxnId="{B22D320C-14EE-4F9F-8836-04AD7857C35E}">
      <dgm:prSet/>
      <dgm:spPr/>
      <dgm:t>
        <a:bodyPr/>
        <a:lstStyle/>
        <a:p>
          <a:endParaRPr lang="en-GB"/>
        </a:p>
      </dgm:t>
    </dgm:pt>
    <dgm:pt modelId="{67A45AC6-7824-4F2F-AA67-1A679C20DF6B}" type="sibTrans" cxnId="{B22D320C-14EE-4F9F-8836-04AD7857C35E}">
      <dgm:prSet/>
      <dgm:spPr>
        <a:solidFill>
          <a:schemeClr val="accent2"/>
        </a:solidFill>
      </dgm:spPr>
      <dgm:t>
        <a:bodyPr/>
        <a:lstStyle/>
        <a:p>
          <a:endParaRPr lang="en-GB"/>
        </a:p>
      </dgm:t>
    </dgm:pt>
    <dgm:pt modelId="{79CCE447-9EAE-4D01-9195-398CA8DDAE67}">
      <dgm:prSet custT="1"/>
      <dgm:spPr/>
      <dgm:t>
        <a:bodyPr/>
        <a:lstStyle/>
        <a:p>
          <a:r>
            <a:rPr lang="en-GB" sz="1400"/>
            <a:t>Feedback</a:t>
          </a:r>
          <a:endParaRPr lang="en-GB" sz="1900"/>
        </a:p>
      </dgm:t>
    </dgm:pt>
    <dgm:pt modelId="{94905DE2-5117-4E2C-9680-8253340A9312}" type="parTrans" cxnId="{3523F279-A31A-488B-ACAF-E6B28B959436}">
      <dgm:prSet/>
      <dgm:spPr/>
      <dgm:t>
        <a:bodyPr/>
        <a:lstStyle/>
        <a:p>
          <a:endParaRPr lang="en-GB"/>
        </a:p>
      </dgm:t>
    </dgm:pt>
    <dgm:pt modelId="{FE0AAB9B-A861-4308-A3AE-C786878B3746}" type="sibTrans" cxnId="{3523F279-A31A-488B-ACAF-E6B28B959436}">
      <dgm:prSet/>
      <dgm:spPr>
        <a:solidFill>
          <a:schemeClr val="accent2"/>
        </a:solidFill>
      </dgm:spPr>
      <dgm:t>
        <a:bodyPr/>
        <a:lstStyle/>
        <a:p>
          <a:endParaRPr lang="en-GB"/>
        </a:p>
      </dgm:t>
    </dgm:pt>
    <dgm:pt modelId="{5D39FB85-F5AB-481B-8D45-1E188C699730}" type="pres">
      <dgm:prSet presAssocID="{68E986CF-53DA-41DC-A30E-4F1BF881E720}" presName="Name0" presStyleCnt="0">
        <dgm:presLayoutVars>
          <dgm:dir/>
          <dgm:resizeHandles val="exact"/>
        </dgm:presLayoutVars>
      </dgm:prSet>
      <dgm:spPr/>
    </dgm:pt>
    <dgm:pt modelId="{553CF790-D0E0-44C5-A7E5-54FA4E4E34D3}" type="pres">
      <dgm:prSet presAssocID="{8AF4BBDF-A436-4645-A5A6-6EBD8E6AE0AF}" presName="node" presStyleLbl="node1" presStyleIdx="0" presStyleCnt="4" custScaleY="85652">
        <dgm:presLayoutVars>
          <dgm:bulletEnabled val="1"/>
        </dgm:presLayoutVars>
      </dgm:prSet>
      <dgm:spPr/>
    </dgm:pt>
    <dgm:pt modelId="{D995732B-B686-4848-B257-EF58C4726A70}" type="pres">
      <dgm:prSet presAssocID="{A2838F2F-C002-493F-91AD-AD98D9F1D008}" presName="sibTrans" presStyleLbl="sibTrans2D1" presStyleIdx="0" presStyleCnt="4"/>
      <dgm:spPr/>
    </dgm:pt>
    <dgm:pt modelId="{147FE617-AE81-4ED8-B6AB-085931F233D7}" type="pres">
      <dgm:prSet presAssocID="{A2838F2F-C002-493F-91AD-AD98D9F1D008}" presName="connectorText" presStyleLbl="sibTrans2D1" presStyleIdx="0" presStyleCnt="4"/>
      <dgm:spPr/>
    </dgm:pt>
    <dgm:pt modelId="{3BF378C2-D506-44B6-B0F6-F608C8B24A80}" type="pres">
      <dgm:prSet presAssocID="{C6E6CBAC-6E28-407C-911D-93A77E094762}" presName="node" presStyleLbl="node1" presStyleIdx="1" presStyleCnt="4" custScaleY="85652" custRadScaleRad="102044">
        <dgm:presLayoutVars>
          <dgm:bulletEnabled val="1"/>
        </dgm:presLayoutVars>
      </dgm:prSet>
      <dgm:spPr/>
    </dgm:pt>
    <dgm:pt modelId="{C661391C-8866-4E41-B075-D87638430A7D}" type="pres">
      <dgm:prSet presAssocID="{27DCE23C-3942-40AE-AF08-34D3DD385B1C}" presName="sibTrans" presStyleLbl="sibTrans2D1" presStyleIdx="1" presStyleCnt="4"/>
      <dgm:spPr/>
    </dgm:pt>
    <dgm:pt modelId="{570CC3F9-05D9-405A-AA94-C403087BD3C7}" type="pres">
      <dgm:prSet presAssocID="{27DCE23C-3942-40AE-AF08-34D3DD385B1C}" presName="connectorText" presStyleLbl="sibTrans2D1" presStyleIdx="1" presStyleCnt="4"/>
      <dgm:spPr/>
    </dgm:pt>
    <dgm:pt modelId="{F5536206-C381-49CB-B28C-22E99F667626}" type="pres">
      <dgm:prSet presAssocID="{79CCE447-9EAE-4D01-9195-398CA8DDAE67}" presName="node" presStyleLbl="node1" presStyleIdx="2" presStyleCnt="4" custScaleY="85652">
        <dgm:presLayoutVars>
          <dgm:bulletEnabled val="1"/>
        </dgm:presLayoutVars>
      </dgm:prSet>
      <dgm:spPr/>
    </dgm:pt>
    <dgm:pt modelId="{9A93650A-FA45-445E-8363-10C0FAD938DD}" type="pres">
      <dgm:prSet presAssocID="{FE0AAB9B-A861-4308-A3AE-C786878B3746}" presName="sibTrans" presStyleLbl="sibTrans2D1" presStyleIdx="2" presStyleCnt="4"/>
      <dgm:spPr/>
    </dgm:pt>
    <dgm:pt modelId="{5DE9B175-9EC2-4538-B80B-0B672DB372C5}" type="pres">
      <dgm:prSet presAssocID="{FE0AAB9B-A861-4308-A3AE-C786878B3746}" presName="connectorText" presStyleLbl="sibTrans2D1" presStyleIdx="2" presStyleCnt="4"/>
      <dgm:spPr/>
    </dgm:pt>
    <dgm:pt modelId="{99386EBE-87C0-4031-BE61-BDE878CE8542}" type="pres">
      <dgm:prSet presAssocID="{DB2A5CEA-B566-4220-B275-BA821DDE74F8}" presName="node" presStyleLbl="node1" presStyleIdx="3" presStyleCnt="4" custScaleY="85652" custRadScaleRad="102044">
        <dgm:presLayoutVars>
          <dgm:bulletEnabled val="1"/>
        </dgm:presLayoutVars>
      </dgm:prSet>
      <dgm:spPr/>
    </dgm:pt>
    <dgm:pt modelId="{F233EBCA-7C06-43B7-A088-6F3D1BFEA16B}" type="pres">
      <dgm:prSet presAssocID="{67A45AC6-7824-4F2F-AA67-1A679C20DF6B}" presName="sibTrans" presStyleLbl="sibTrans2D1" presStyleIdx="3" presStyleCnt="4"/>
      <dgm:spPr/>
    </dgm:pt>
    <dgm:pt modelId="{E108DEF7-6674-4CDF-B254-C4551DB57639}" type="pres">
      <dgm:prSet presAssocID="{67A45AC6-7824-4F2F-AA67-1A679C20DF6B}" presName="connectorText" presStyleLbl="sibTrans2D1" presStyleIdx="3" presStyleCnt="4"/>
      <dgm:spPr/>
    </dgm:pt>
  </dgm:ptLst>
  <dgm:cxnLst>
    <dgm:cxn modelId="{50F7EB08-7492-44A4-9118-C26DA7A2B11D}" srcId="{68E986CF-53DA-41DC-A30E-4F1BF881E720}" destId="{C6E6CBAC-6E28-407C-911D-93A77E094762}" srcOrd="1" destOrd="0" parTransId="{B009B469-82B4-4DF2-BF87-E2D86EDF7D57}" sibTransId="{27DCE23C-3942-40AE-AF08-34D3DD385B1C}"/>
    <dgm:cxn modelId="{B22D320C-14EE-4F9F-8836-04AD7857C35E}" srcId="{68E986CF-53DA-41DC-A30E-4F1BF881E720}" destId="{DB2A5CEA-B566-4220-B275-BA821DDE74F8}" srcOrd="3" destOrd="0" parTransId="{32159F19-D508-4AF8-87E4-B91E56513AD5}" sibTransId="{67A45AC6-7824-4F2F-AA67-1A679C20DF6B}"/>
    <dgm:cxn modelId="{B409C41A-1AC7-40F8-BB1A-719ED5354230}" type="presOf" srcId="{DB2A5CEA-B566-4220-B275-BA821DDE74F8}" destId="{99386EBE-87C0-4031-BE61-BDE878CE8542}" srcOrd="0" destOrd="0" presId="urn:microsoft.com/office/officeart/2005/8/layout/cycle7"/>
    <dgm:cxn modelId="{CB73CA1D-F833-46F6-B369-E5E8D8F98E64}" type="presOf" srcId="{A2838F2F-C002-493F-91AD-AD98D9F1D008}" destId="{147FE617-AE81-4ED8-B6AB-085931F233D7}" srcOrd="1" destOrd="0" presId="urn:microsoft.com/office/officeart/2005/8/layout/cycle7"/>
    <dgm:cxn modelId="{24B23A3D-06CE-4EB5-93D8-6F1F1FA984A6}" type="presOf" srcId="{FE0AAB9B-A861-4308-A3AE-C786878B3746}" destId="{9A93650A-FA45-445E-8363-10C0FAD938DD}" srcOrd="0" destOrd="0" presId="urn:microsoft.com/office/officeart/2005/8/layout/cycle7"/>
    <dgm:cxn modelId="{929D7665-F9EC-4BF1-9E56-AEBE38C9CFCA}" type="presOf" srcId="{27DCE23C-3942-40AE-AF08-34D3DD385B1C}" destId="{C661391C-8866-4E41-B075-D87638430A7D}" srcOrd="0" destOrd="0" presId="urn:microsoft.com/office/officeart/2005/8/layout/cycle7"/>
    <dgm:cxn modelId="{71CCD36D-A7C8-4317-91F1-197CD682730C}" type="presOf" srcId="{C6E6CBAC-6E28-407C-911D-93A77E094762}" destId="{3BF378C2-D506-44B6-B0F6-F608C8B24A80}" srcOrd="0" destOrd="0" presId="urn:microsoft.com/office/officeart/2005/8/layout/cycle7"/>
    <dgm:cxn modelId="{3523F279-A31A-488B-ACAF-E6B28B959436}" srcId="{68E986CF-53DA-41DC-A30E-4F1BF881E720}" destId="{79CCE447-9EAE-4D01-9195-398CA8DDAE67}" srcOrd="2" destOrd="0" parTransId="{94905DE2-5117-4E2C-9680-8253340A9312}" sibTransId="{FE0AAB9B-A861-4308-A3AE-C786878B3746}"/>
    <dgm:cxn modelId="{432C7282-2B77-4B4F-8D93-15524491EAF0}" type="presOf" srcId="{27DCE23C-3942-40AE-AF08-34D3DD385B1C}" destId="{570CC3F9-05D9-405A-AA94-C403087BD3C7}" srcOrd="1" destOrd="0" presId="urn:microsoft.com/office/officeart/2005/8/layout/cycle7"/>
    <dgm:cxn modelId="{3EEF0E86-D08E-4E54-92F4-F29877124EA5}" type="presOf" srcId="{67A45AC6-7824-4F2F-AA67-1A679C20DF6B}" destId="{E108DEF7-6674-4CDF-B254-C4551DB57639}" srcOrd="1" destOrd="0" presId="urn:microsoft.com/office/officeart/2005/8/layout/cycle7"/>
    <dgm:cxn modelId="{5CA65C8C-3635-4F39-B598-F472C7F32A17}" srcId="{68E986CF-53DA-41DC-A30E-4F1BF881E720}" destId="{8AF4BBDF-A436-4645-A5A6-6EBD8E6AE0AF}" srcOrd="0" destOrd="0" parTransId="{A7895006-DAE7-4DFB-8E7B-C19A0AB2661D}" sibTransId="{A2838F2F-C002-493F-91AD-AD98D9F1D008}"/>
    <dgm:cxn modelId="{BBA16694-1212-426E-92D0-84C90537814A}" type="presOf" srcId="{8AF4BBDF-A436-4645-A5A6-6EBD8E6AE0AF}" destId="{553CF790-D0E0-44C5-A7E5-54FA4E4E34D3}" srcOrd="0" destOrd="0" presId="urn:microsoft.com/office/officeart/2005/8/layout/cycle7"/>
    <dgm:cxn modelId="{7937469C-0531-4DFE-BC04-F748FDEFBE76}" type="presOf" srcId="{79CCE447-9EAE-4D01-9195-398CA8DDAE67}" destId="{F5536206-C381-49CB-B28C-22E99F667626}" srcOrd="0" destOrd="0" presId="urn:microsoft.com/office/officeart/2005/8/layout/cycle7"/>
    <dgm:cxn modelId="{D68D88AF-6427-4782-8D3C-0C81EDBF8BFF}" type="presOf" srcId="{FE0AAB9B-A861-4308-A3AE-C786878B3746}" destId="{5DE9B175-9EC2-4538-B80B-0B672DB372C5}" srcOrd="1" destOrd="0" presId="urn:microsoft.com/office/officeart/2005/8/layout/cycle7"/>
    <dgm:cxn modelId="{5C126AB9-1488-4EB8-8783-16DA2EF9B195}" type="presOf" srcId="{67A45AC6-7824-4F2F-AA67-1A679C20DF6B}" destId="{F233EBCA-7C06-43B7-A088-6F3D1BFEA16B}" srcOrd="0" destOrd="0" presId="urn:microsoft.com/office/officeart/2005/8/layout/cycle7"/>
    <dgm:cxn modelId="{9DDFC6DD-B1B9-4F2B-B396-2A2CA9A8ECBE}" type="presOf" srcId="{A2838F2F-C002-493F-91AD-AD98D9F1D008}" destId="{D995732B-B686-4848-B257-EF58C4726A70}" srcOrd="0" destOrd="0" presId="urn:microsoft.com/office/officeart/2005/8/layout/cycle7"/>
    <dgm:cxn modelId="{9E3323E9-4128-412D-8128-E9FD825003BD}" type="presOf" srcId="{68E986CF-53DA-41DC-A30E-4F1BF881E720}" destId="{5D39FB85-F5AB-481B-8D45-1E188C699730}" srcOrd="0" destOrd="0" presId="urn:microsoft.com/office/officeart/2005/8/layout/cycle7"/>
    <dgm:cxn modelId="{3465A78D-221A-45F5-96AC-83CC8A4779D3}" type="presParOf" srcId="{5D39FB85-F5AB-481B-8D45-1E188C699730}" destId="{553CF790-D0E0-44C5-A7E5-54FA4E4E34D3}" srcOrd="0" destOrd="0" presId="urn:microsoft.com/office/officeart/2005/8/layout/cycle7"/>
    <dgm:cxn modelId="{7A6C4E41-1159-4C6F-8BF1-4989A73F90EB}" type="presParOf" srcId="{5D39FB85-F5AB-481B-8D45-1E188C699730}" destId="{D995732B-B686-4848-B257-EF58C4726A70}" srcOrd="1" destOrd="0" presId="urn:microsoft.com/office/officeart/2005/8/layout/cycle7"/>
    <dgm:cxn modelId="{73127B78-91C5-4683-8E81-67807413E9B1}" type="presParOf" srcId="{D995732B-B686-4848-B257-EF58C4726A70}" destId="{147FE617-AE81-4ED8-B6AB-085931F233D7}" srcOrd="0" destOrd="0" presId="urn:microsoft.com/office/officeart/2005/8/layout/cycle7"/>
    <dgm:cxn modelId="{E176AF75-E310-47D7-B543-0C6F2886D637}" type="presParOf" srcId="{5D39FB85-F5AB-481B-8D45-1E188C699730}" destId="{3BF378C2-D506-44B6-B0F6-F608C8B24A80}" srcOrd="2" destOrd="0" presId="urn:microsoft.com/office/officeart/2005/8/layout/cycle7"/>
    <dgm:cxn modelId="{9C7D7816-F87B-4615-90B8-0534C879C84D}" type="presParOf" srcId="{5D39FB85-F5AB-481B-8D45-1E188C699730}" destId="{C661391C-8866-4E41-B075-D87638430A7D}" srcOrd="3" destOrd="0" presId="urn:microsoft.com/office/officeart/2005/8/layout/cycle7"/>
    <dgm:cxn modelId="{E9C81774-299E-4849-B225-468B37152010}" type="presParOf" srcId="{C661391C-8866-4E41-B075-D87638430A7D}" destId="{570CC3F9-05D9-405A-AA94-C403087BD3C7}" srcOrd="0" destOrd="0" presId="urn:microsoft.com/office/officeart/2005/8/layout/cycle7"/>
    <dgm:cxn modelId="{E6B81247-8A6A-4CED-A602-5A18052AC448}" type="presParOf" srcId="{5D39FB85-F5AB-481B-8D45-1E188C699730}" destId="{F5536206-C381-49CB-B28C-22E99F667626}" srcOrd="4" destOrd="0" presId="urn:microsoft.com/office/officeart/2005/8/layout/cycle7"/>
    <dgm:cxn modelId="{8F7D7A73-C4AB-4758-8189-0BB5ADAA26DB}" type="presParOf" srcId="{5D39FB85-F5AB-481B-8D45-1E188C699730}" destId="{9A93650A-FA45-445E-8363-10C0FAD938DD}" srcOrd="5" destOrd="0" presId="urn:microsoft.com/office/officeart/2005/8/layout/cycle7"/>
    <dgm:cxn modelId="{1A93E309-0ED4-406A-A0D3-E78976A8AF54}" type="presParOf" srcId="{9A93650A-FA45-445E-8363-10C0FAD938DD}" destId="{5DE9B175-9EC2-4538-B80B-0B672DB372C5}" srcOrd="0" destOrd="0" presId="urn:microsoft.com/office/officeart/2005/8/layout/cycle7"/>
    <dgm:cxn modelId="{2ED4AEA7-5877-4B3C-BB07-1D64E46B14AE}" type="presParOf" srcId="{5D39FB85-F5AB-481B-8D45-1E188C699730}" destId="{99386EBE-87C0-4031-BE61-BDE878CE8542}" srcOrd="6" destOrd="0" presId="urn:microsoft.com/office/officeart/2005/8/layout/cycle7"/>
    <dgm:cxn modelId="{E71C5933-2162-43A9-94A7-CDAB50E55F3C}" type="presParOf" srcId="{5D39FB85-F5AB-481B-8D45-1E188C699730}" destId="{F233EBCA-7C06-43B7-A088-6F3D1BFEA16B}" srcOrd="7" destOrd="0" presId="urn:microsoft.com/office/officeart/2005/8/layout/cycle7"/>
    <dgm:cxn modelId="{33854372-9863-42A1-9768-F54BB055EEF3}" type="presParOf" srcId="{F233EBCA-7C06-43B7-A088-6F3D1BFEA16B}" destId="{E108DEF7-6674-4CDF-B254-C4551DB57639}"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3CF790-D0E0-44C5-A7E5-54FA4E4E34D3}">
      <dsp:nvSpPr>
        <dsp:cNvPr id="0" name=""/>
        <dsp:cNvSpPr/>
      </dsp:nvSpPr>
      <dsp:spPr>
        <a:xfrm>
          <a:off x="2299976" y="77936"/>
          <a:ext cx="1438959" cy="6162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Group training</a:t>
          </a:r>
        </a:p>
      </dsp:txBody>
      <dsp:txXfrm>
        <a:off x="2318025" y="95985"/>
        <a:ext cx="1402861" cy="580150"/>
      </dsp:txXfrm>
    </dsp:sp>
    <dsp:sp modelId="{D995732B-B686-4848-B257-EF58C4726A70}">
      <dsp:nvSpPr>
        <dsp:cNvPr id="0" name=""/>
        <dsp:cNvSpPr/>
      </dsp:nvSpPr>
      <dsp:spPr>
        <a:xfrm rot="2665223">
          <a:off x="3286956" y="951157"/>
          <a:ext cx="875261" cy="251817"/>
        </a:xfrm>
        <a:prstGeom prst="lef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3362501" y="1001520"/>
        <a:ext cx="724171" cy="151091"/>
      </dsp:txXfrm>
    </dsp:sp>
    <dsp:sp modelId="{3BF378C2-D506-44B6-B0F6-F608C8B24A80}">
      <dsp:nvSpPr>
        <dsp:cNvPr id="0" name=""/>
        <dsp:cNvSpPr/>
      </dsp:nvSpPr>
      <dsp:spPr>
        <a:xfrm>
          <a:off x="3710237" y="1459948"/>
          <a:ext cx="1438959" cy="6162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Observations</a:t>
          </a:r>
        </a:p>
      </dsp:txBody>
      <dsp:txXfrm>
        <a:off x="3728286" y="1477997"/>
        <a:ext cx="1402861" cy="580150"/>
      </dsp:txXfrm>
    </dsp:sp>
    <dsp:sp modelId="{C661391C-8866-4E41-B075-D87638430A7D}">
      <dsp:nvSpPr>
        <dsp:cNvPr id="0" name=""/>
        <dsp:cNvSpPr/>
      </dsp:nvSpPr>
      <dsp:spPr>
        <a:xfrm rot="8134777">
          <a:off x="3286956" y="2333169"/>
          <a:ext cx="875261" cy="251817"/>
        </a:xfrm>
        <a:prstGeom prst="lef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rot="10800000">
        <a:off x="3362501" y="2383532"/>
        <a:ext cx="724171" cy="151091"/>
      </dsp:txXfrm>
    </dsp:sp>
    <dsp:sp modelId="{F5536206-C381-49CB-B28C-22E99F667626}">
      <dsp:nvSpPr>
        <dsp:cNvPr id="0" name=""/>
        <dsp:cNvSpPr/>
      </dsp:nvSpPr>
      <dsp:spPr>
        <a:xfrm>
          <a:off x="2299976" y="2841960"/>
          <a:ext cx="1438959" cy="6162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Feedback</a:t>
          </a:r>
          <a:endParaRPr lang="en-GB" sz="1900" kern="1200"/>
        </a:p>
      </dsp:txBody>
      <dsp:txXfrm>
        <a:off x="2318025" y="2860009"/>
        <a:ext cx="1402861" cy="580150"/>
      </dsp:txXfrm>
    </dsp:sp>
    <dsp:sp modelId="{9A93650A-FA45-445E-8363-10C0FAD938DD}">
      <dsp:nvSpPr>
        <dsp:cNvPr id="0" name=""/>
        <dsp:cNvSpPr/>
      </dsp:nvSpPr>
      <dsp:spPr>
        <a:xfrm rot="13465223">
          <a:off x="1876695" y="2333169"/>
          <a:ext cx="875261" cy="251817"/>
        </a:xfrm>
        <a:prstGeom prst="lef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rot="10800000">
        <a:off x="1952240" y="2383532"/>
        <a:ext cx="724171" cy="151091"/>
      </dsp:txXfrm>
    </dsp:sp>
    <dsp:sp modelId="{99386EBE-87C0-4031-BE61-BDE878CE8542}">
      <dsp:nvSpPr>
        <dsp:cNvPr id="0" name=""/>
        <dsp:cNvSpPr/>
      </dsp:nvSpPr>
      <dsp:spPr>
        <a:xfrm>
          <a:off x="889716" y="1459948"/>
          <a:ext cx="1438959" cy="6162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Tracking</a:t>
          </a:r>
          <a:endParaRPr lang="en-GB" sz="1500" kern="1200"/>
        </a:p>
      </dsp:txBody>
      <dsp:txXfrm>
        <a:off x="907765" y="1477997"/>
        <a:ext cx="1402861" cy="580150"/>
      </dsp:txXfrm>
    </dsp:sp>
    <dsp:sp modelId="{F233EBCA-7C06-43B7-A088-6F3D1BFEA16B}">
      <dsp:nvSpPr>
        <dsp:cNvPr id="0" name=""/>
        <dsp:cNvSpPr/>
      </dsp:nvSpPr>
      <dsp:spPr>
        <a:xfrm rot="18934777">
          <a:off x="1876695" y="951157"/>
          <a:ext cx="875261" cy="251817"/>
        </a:xfrm>
        <a:prstGeom prst="lef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1952240" y="1001520"/>
        <a:ext cx="724171" cy="151091"/>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9/3/2026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9/3/2026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unlockedgrads.org.uk/leading-prison-landing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1858194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B6803-A1A4-61D1-FFED-6C948CD29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16874-E26D-ED9C-D394-4E3F50CA56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851DBC-F548-1508-EB1E-1C2020E8E6A1}"/>
              </a:ext>
            </a:extLst>
          </p:cNvPr>
          <p:cNvSpPr>
            <a:spLocks noGrp="1"/>
          </p:cNvSpPr>
          <p:nvPr>
            <p:ph type="body" idx="1"/>
          </p:nvPr>
        </p:nvSpPr>
        <p:spPr/>
        <p:txBody>
          <a:bodyPr/>
          <a:lstStyle/>
          <a:p>
            <a:r>
              <a:rPr lang="en-GB" b="1" dirty="0"/>
              <a:t>Tracking impact:</a:t>
            </a:r>
          </a:p>
          <a:p>
            <a:endParaRPr lang="en-GB" b="0" dirty="0"/>
          </a:p>
          <a:p>
            <a:pPr marL="195174" indent="-195174">
              <a:buFont typeface="Univers" panose="020B0503020202020204" pitchFamily="34" charset="0"/>
              <a:buChar char="–"/>
            </a:pPr>
            <a:r>
              <a:rPr lang="en-GB" dirty="0"/>
              <a:t>Shoutouts / successes – this can be tracked.</a:t>
            </a:r>
          </a:p>
          <a:p>
            <a:pPr marL="195174" indent="-195174">
              <a:buFont typeface="Univers" panose="020B0503020202020204" pitchFamily="34" charset="0"/>
              <a:buChar char="–"/>
            </a:pPr>
            <a:r>
              <a:rPr lang="en-GB" dirty="0"/>
              <a:t>Peer celebrations – peers can send and share successes.</a:t>
            </a:r>
          </a:p>
          <a:p>
            <a:pPr marL="195174" indent="-195174">
              <a:buFont typeface="Univers" panose="020B0503020202020204" pitchFamily="34" charset="0"/>
              <a:buChar char="–"/>
            </a:pPr>
            <a:r>
              <a:rPr lang="en-GB" dirty="0"/>
              <a:t>Self reporting – individuals track their own progress and record this for their line manager/coach. </a:t>
            </a:r>
          </a:p>
          <a:p>
            <a:pPr marL="195174" indent="-195174">
              <a:buFont typeface="Univers" panose="020B0503020202020204" pitchFamily="34" charset="0"/>
              <a:buChar char="–"/>
            </a:pPr>
            <a:r>
              <a:rPr lang="en-GB" dirty="0"/>
              <a:t>Coach/line manager reporting – equally, line managers and/or mentors could track the progress of their individual direct reports. </a:t>
            </a:r>
          </a:p>
          <a:p>
            <a:pPr marL="195174" indent="-195174">
              <a:buFont typeface="Univers" panose="020B0503020202020204" pitchFamily="34" charset="0"/>
              <a:buChar char="–"/>
            </a:pPr>
            <a:r>
              <a:rPr lang="en-GB" dirty="0"/>
              <a:t>Recording systems – using current internal reporting and recording systems.</a:t>
            </a:r>
          </a:p>
          <a:p>
            <a:pPr marL="195174" indent="-195174">
              <a:buFont typeface="Univers" panose="020B0503020202020204" pitchFamily="34" charset="0"/>
              <a:buChar char="–"/>
            </a:pPr>
            <a:r>
              <a:rPr lang="en-GB" b="0" dirty="0"/>
              <a:t>Analysing the data: numerical </a:t>
            </a:r>
            <a:r>
              <a:rPr lang="en-GB" dirty="0"/>
              <a:t>data, prisoner voice, staff voice etc.</a:t>
            </a:r>
          </a:p>
          <a:p>
            <a:endParaRPr lang="en-GB" dirty="0"/>
          </a:p>
        </p:txBody>
      </p:sp>
      <p:sp>
        <p:nvSpPr>
          <p:cNvPr id="4" name="Slide Number Placeholder 3">
            <a:extLst>
              <a:ext uri="{FF2B5EF4-FFF2-40B4-BE49-F238E27FC236}">
                <a16:creationId xmlns:a16="http://schemas.microsoft.com/office/drawing/2014/main" id="{E89E11BB-67FA-BCD4-7AF8-301CBEB2F366}"/>
              </a:ext>
            </a:extLst>
          </p:cNvPr>
          <p:cNvSpPr>
            <a:spLocks noGrp="1"/>
          </p:cNvSpPr>
          <p:nvPr>
            <p:ph type="sldNum" sz="quarter" idx="5"/>
          </p:nvPr>
        </p:nvSpPr>
        <p:spPr/>
        <p:txBody>
          <a:bodyPr/>
          <a:lstStyle/>
          <a:p>
            <a:fld id="{8446DA44-74A0-5C45-A34A-10668028980F}" type="slidenum">
              <a:rPr lang="en-US" smtClean="0"/>
              <a:pPr/>
              <a:t>10</a:t>
            </a:fld>
            <a:endParaRPr lang="en-US"/>
          </a:p>
        </p:txBody>
      </p:sp>
    </p:spTree>
    <p:extLst>
      <p:ext uri="{BB962C8B-B14F-4D97-AF65-F5344CB8AC3E}">
        <p14:creationId xmlns:p14="http://schemas.microsoft.com/office/powerpoint/2010/main" val="4026689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Make practice work</a:t>
            </a:r>
            <a:r>
              <a:rPr lang="en-GB" b="0" dirty="0"/>
              <a:t> – both in training sessions, and in feedback: </a:t>
            </a:r>
          </a:p>
          <a:p>
            <a:endParaRPr lang="en-GB" b="1" dirty="0"/>
          </a:p>
          <a:p>
            <a:pPr marL="181188" indent="-181188">
              <a:buFont typeface="Univers" panose="020B0503020202020204" pitchFamily="34" charset="0"/>
              <a:buChar char="–"/>
            </a:pPr>
            <a:r>
              <a:rPr lang="en-GB" dirty="0"/>
              <a:t>Build the trust and vulnerability – model it, make it a safe space.</a:t>
            </a:r>
          </a:p>
          <a:p>
            <a:pPr marL="181188" indent="-181188">
              <a:buFont typeface="Univers" panose="020B0503020202020204" pitchFamily="34" charset="0"/>
              <a:buChar char="–"/>
            </a:pPr>
            <a:r>
              <a:rPr lang="en-GB" dirty="0"/>
              <a:t>Celebrate success – praise great practice.</a:t>
            </a:r>
          </a:p>
          <a:p>
            <a:pPr marL="181188" indent="-181188">
              <a:buFont typeface="Univers" panose="020B0503020202020204" pitchFamily="34" charset="0"/>
              <a:buChar char="–"/>
            </a:pPr>
            <a:r>
              <a:rPr lang="en-GB" dirty="0"/>
              <a:t>Make it fun – giving live feedback is really helpful, and should be enjoyable. It works particularly well in prison contexts as the practice partners often know the prisoner in the example very well, so can bring genuine comments, questions or behaviours for the officer to practise responding to. </a:t>
            </a:r>
          </a:p>
          <a:p>
            <a:pPr marL="181188" indent="-181188">
              <a:buFont typeface="Univers" panose="020B0503020202020204" pitchFamily="34" charset="0"/>
              <a:buChar char="–"/>
            </a:pPr>
            <a:r>
              <a:rPr lang="en-GB" dirty="0"/>
              <a:t>Ensure it is in role – don’t allow a half-hearted approach or things like ‘I would say this’ ‘I would do this’ – that won’t work.</a:t>
            </a:r>
          </a:p>
          <a:p>
            <a:pPr marL="181188" indent="-181188">
              <a:buFont typeface="Univers" panose="020B0503020202020204" pitchFamily="34" charset="0"/>
              <a:buChar char="–"/>
            </a:pPr>
            <a:r>
              <a:rPr lang="en-GB" dirty="0"/>
              <a:t>Make it useful – use real examples and scenarios – ensure officers are using real scenarios so it is genuine practice and as helpful as possible. </a:t>
            </a:r>
          </a:p>
          <a:p>
            <a:pPr marL="181188" indent="-181188">
              <a:buFont typeface="Univers" panose="020B0503020202020204" pitchFamily="34" charset="0"/>
              <a:buChar char="–"/>
            </a:pPr>
            <a:r>
              <a:rPr lang="en-GB" b="0" dirty="0"/>
              <a:t>Pr</a:t>
            </a:r>
            <a:r>
              <a:rPr lang="en-GB" dirty="0"/>
              <a:t>actise until it can’t go wrong. Re-run it and re-run it so the officer uses feedback between each practice and improves every time</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11</a:t>
            </a:fld>
            <a:endParaRPr lang="en-US"/>
          </a:p>
        </p:txBody>
      </p:sp>
    </p:spTree>
    <p:extLst>
      <p:ext uri="{BB962C8B-B14F-4D97-AF65-F5344CB8AC3E}">
        <p14:creationId xmlns:p14="http://schemas.microsoft.com/office/powerpoint/2010/main" val="4247898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12</a:t>
            </a:fld>
            <a:endParaRPr lang="en-US"/>
          </a:p>
        </p:txBody>
      </p:sp>
    </p:spTree>
    <p:extLst>
      <p:ext uri="{BB962C8B-B14F-4D97-AF65-F5344CB8AC3E}">
        <p14:creationId xmlns:p14="http://schemas.microsoft.com/office/powerpoint/2010/main" val="4147617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13</a:t>
            </a:fld>
            <a:endParaRPr lang="en-US"/>
          </a:p>
        </p:txBody>
      </p:sp>
    </p:spTree>
    <p:extLst>
      <p:ext uri="{BB962C8B-B14F-4D97-AF65-F5344CB8AC3E}">
        <p14:creationId xmlns:p14="http://schemas.microsoft.com/office/powerpoint/2010/main" val="2296048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CFB68-91AB-E7C6-743B-6801F5B218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BA7F78-023C-5E48-CF58-EF3D29B926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F35200-E4AB-5D1A-2E4C-1427CFE1905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796E3DE-7152-D079-A23D-3A56F9318E80}"/>
              </a:ext>
            </a:extLst>
          </p:cNvPr>
          <p:cNvSpPr>
            <a:spLocks noGrp="1"/>
          </p:cNvSpPr>
          <p:nvPr>
            <p:ph type="sldNum" sz="quarter" idx="5"/>
          </p:nvPr>
        </p:nvSpPr>
        <p:spPr/>
        <p:txBody>
          <a:bodyPr/>
          <a:lstStyle/>
          <a:p>
            <a:fld id="{8446DA44-74A0-5C45-A34A-10668028980F}" type="slidenum">
              <a:rPr lang="en-US" smtClean="0"/>
              <a:pPr/>
              <a:t>14</a:t>
            </a:fld>
            <a:endParaRPr lang="en-US"/>
          </a:p>
        </p:txBody>
      </p:sp>
    </p:spTree>
    <p:extLst>
      <p:ext uri="{BB962C8B-B14F-4D97-AF65-F5344CB8AC3E}">
        <p14:creationId xmlns:p14="http://schemas.microsoft.com/office/powerpoint/2010/main" val="407124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resource has been developed by Unlocked Graduates and outlines 24 strategies for transformative prison practice. These are underpinned by four underlying principles to support you to build powerful relationships with those in your care: being procedurally just, treating every moment as an opportunity, being warm whilst maintaining boundaries, and meeting needs with consistency.</a:t>
            </a:r>
          </a:p>
        </p:txBody>
      </p:sp>
      <p:sp>
        <p:nvSpPr>
          <p:cNvPr id="4" name="Slide Number Placeholder 3"/>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1286360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guide is designed to be a practical resource for anybody working on the frontline of our prisons – whether you have just started on the landings or have decades of experience. Each of the 24 strategies comes with a brief description and visual reminders, as well as a step-by-step breakdown to support you to build them into your everyday practice. You can use it as part of your training, in meetings with a mentor or line manager, or on your own when facing a challenging situation or an opportunity in your work with a particular prisoner. </a:t>
            </a:r>
          </a:p>
          <a:p>
            <a:endParaRPr lang="en-US" dirty="0"/>
          </a:p>
          <a:p>
            <a:r>
              <a:rPr lang="en-US" dirty="0"/>
              <a:t>It may also be useful if you are coaching or managing frontline staff. It provides a clear framework and a common language for the </a:t>
            </a:r>
            <a:r>
              <a:rPr lang="en-US" dirty="0" err="1"/>
              <a:t>behaviours</a:t>
            </a:r>
            <a:r>
              <a:rPr lang="en-US" dirty="0"/>
              <a:t> that we see in the best officers, facilitating feedback discussions and helping prison officers to do their job excellently. To find out more about this model and how to use these techniques, as well as the theory behind our approach, see the full training manual, Leading Prison Landings: The Unlocked Guide to </a:t>
            </a:r>
            <a:r>
              <a:rPr lang="en-US" dirty="0" err="1"/>
              <a:t>Jailcraft</a:t>
            </a:r>
            <a:r>
              <a:rPr lang="en-US" dirty="0"/>
              <a:t>.</a:t>
            </a:r>
          </a:p>
          <a:p>
            <a:endParaRPr lang="en-US" dirty="0"/>
          </a:p>
          <a:p>
            <a:r>
              <a:rPr lang="en-US" dirty="0"/>
              <a:t>The following principles should guide how you apply all of the strategies contained within these pages. They will support you to build strong relationships with the prisoners in your care, creating more positive environments on the landings:</a:t>
            </a:r>
          </a:p>
          <a:p>
            <a:endParaRPr lang="en-US" dirty="0"/>
          </a:p>
          <a:p>
            <a:pPr marL="171450" indent="-171450">
              <a:buFont typeface="Univers" panose="020B0503020202020204" pitchFamily="34" charset="0"/>
              <a:buChar char="–"/>
            </a:pPr>
            <a:r>
              <a:rPr lang="en-US" b="1" dirty="0"/>
              <a:t>Be procedurally just: </a:t>
            </a:r>
            <a:r>
              <a:rPr lang="en-US" dirty="0"/>
              <a:t>Clearly communicating why and how a decision is made leads to a collective sense of fairness.</a:t>
            </a:r>
          </a:p>
          <a:p>
            <a:pPr marL="171450" indent="-171450">
              <a:buFont typeface="Univers" panose="020B0503020202020204" pitchFamily="34" charset="0"/>
              <a:buChar char="–"/>
            </a:pPr>
            <a:r>
              <a:rPr lang="en-US" b="1" dirty="0"/>
              <a:t>Treat every moment as an opportunity: </a:t>
            </a:r>
            <a:r>
              <a:rPr lang="en-US" dirty="0"/>
              <a:t>Maintain a sense of possibility by using every interaction with a prisoner, however momentary, to create more opportunity for rehabilitation. </a:t>
            </a:r>
          </a:p>
          <a:p>
            <a:pPr marL="171450" indent="-171450">
              <a:buFont typeface="Univers" panose="020B0503020202020204" pitchFamily="34" charset="0"/>
              <a:buChar char="–"/>
            </a:pPr>
            <a:r>
              <a:rPr lang="en-US" b="1" dirty="0"/>
              <a:t>Be warm whilst maintaining boundaries: </a:t>
            </a:r>
            <a:r>
              <a:rPr lang="en-US" dirty="0"/>
              <a:t>The balance between warmth and firm boundaries is the key to better, more sustainable relationships with prisoners, which are the most effective levers for change. </a:t>
            </a:r>
          </a:p>
          <a:p>
            <a:pPr marL="171450" indent="-171450">
              <a:buFont typeface="Univers" panose="020B0503020202020204" pitchFamily="34" charset="0"/>
              <a:buChar char="–"/>
            </a:pPr>
            <a:r>
              <a:rPr lang="en-US" b="1" dirty="0"/>
              <a:t>Meet needs with consistency: </a:t>
            </a:r>
            <a:r>
              <a:rPr lang="en-US" dirty="0"/>
              <a:t>Consistency in meeting prisoners’ needs creates clear expectations for all.</a:t>
            </a:r>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3395440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70303-DD42-BA0D-E731-9CF4517E36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13BC9-E57E-27E8-0002-59B0395140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928F33-36EA-8CF4-C9AB-7446EEE2023B}"/>
              </a:ext>
            </a:extLst>
          </p:cNvPr>
          <p:cNvSpPr>
            <a:spLocks noGrp="1"/>
          </p:cNvSpPr>
          <p:nvPr>
            <p:ph type="body" idx="1"/>
          </p:nvPr>
        </p:nvSpPr>
        <p:spPr/>
        <p:txBody>
          <a:bodyPr/>
          <a:lstStyle/>
          <a:p>
            <a:r>
              <a:rPr lang="en-GB" b="1" dirty="0"/>
              <a:t>The training cycle:</a:t>
            </a:r>
          </a:p>
          <a:p>
            <a:endParaRPr lang="en-GB" dirty="0"/>
          </a:p>
          <a:p>
            <a:pPr marL="0" indent="0">
              <a:buFont typeface="Arial" panose="020B0604020202020204" pitchFamily="34" charset="0"/>
              <a:buNone/>
            </a:pPr>
            <a:r>
              <a:rPr lang="en-GB" b="1" dirty="0"/>
              <a:t>Underpinning it all: Creating culture </a:t>
            </a:r>
            <a:r>
              <a:rPr lang="en-GB" b="0" dirty="0"/>
              <a:t>– this is about shared values, using excellent techniques, know how to do that, and be able to support others to do the same. It leads to consistency, creating a sense of justice and fairness, which is vital for those in prison. Instructional Coaching is for everybody as we can all continue developing to hone our practice and build on skills and expertise.</a:t>
            </a:r>
          </a:p>
          <a:p>
            <a:pPr marL="184631" indent="-184631">
              <a:buFont typeface="Arial" panose="020B0604020202020204" pitchFamily="34" charset="0"/>
              <a:buChar char="•"/>
            </a:pPr>
            <a:endParaRPr lang="en-GB" b="0" dirty="0"/>
          </a:p>
          <a:p>
            <a:pPr marL="0" indent="0">
              <a:buFont typeface="Arial" panose="020B0604020202020204" pitchFamily="34" charset="0"/>
              <a:buNone/>
            </a:pPr>
            <a:r>
              <a:rPr lang="en-GB" b="1" dirty="0"/>
              <a:t>For every aspect of the Instructional Coaching Model: Effective resources:</a:t>
            </a:r>
          </a:p>
          <a:p>
            <a:pPr marL="325288" indent="-325288">
              <a:buFont typeface="+mj-lt"/>
              <a:buAutoNum type="romanLcPeriod"/>
            </a:pPr>
            <a:r>
              <a:rPr lang="en-GB" dirty="0"/>
              <a:t>Book; Poster; Pocket Guide; Training Slides; Technique Articles</a:t>
            </a:r>
          </a:p>
          <a:p>
            <a:pPr marL="325288" indent="-325288">
              <a:buFont typeface="+mj-lt"/>
              <a:buAutoNum type="romanLcPeriod"/>
            </a:pPr>
            <a:r>
              <a:rPr lang="en-GB" dirty="0"/>
              <a:t>Models: Technique Videos</a:t>
            </a:r>
          </a:p>
          <a:p>
            <a:pPr marL="0" indent="0">
              <a:buFont typeface="+mj-lt"/>
              <a:buNone/>
            </a:pPr>
            <a:endParaRPr lang="en-GB" dirty="0"/>
          </a:p>
          <a:p>
            <a:pPr marL="0" indent="0" defTabSz="1040925">
              <a:buFont typeface="Arial" panose="020B0604020202020204" pitchFamily="34" charset="0"/>
              <a:buNone/>
              <a:defRPr/>
            </a:pPr>
            <a:r>
              <a:rPr lang="en-GB" b="1" dirty="0"/>
              <a:t>The training cycle itself:</a:t>
            </a:r>
          </a:p>
          <a:p>
            <a:pPr marL="325288" indent="-325288" defTabSz="1040925">
              <a:buFont typeface="+mj-lt"/>
              <a:buAutoNum type="romanLcPeriod"/>
              <a:defRPr/>
            </a:pPr>
            <a:r>
              <a:rPr lang="en-GB" b="1" dirty="0"/>
              <a:t>Group training </a:t>
            </a:r>
            <a:r>
              <a:rPr lang="en-GB" dirty="0"/>
              <a:t>– Building understanding and awareness of the techniques and steps, shared language, and embedding this in the officer role.</a:t>
            </a:r>
          </a:p>
          <a:p>
            <a:pPr marL="325288" indent="-325288" defTabSz="1040925">
              <a:buFont typeface="+mj-lt"/>
              <a:buAutoNum type="romanLcPeriod"/>
              <a:defRPr/>
            </a:pPr>
            <a:r>
              <a:rPr lang="en-GB" b="1" dirty="0"/>
              <a:t>Observations</a:t>
            </a:r>
            <a:r>
              <a:rPr lang="en-GB" dirty="0"/>
              <a:t> - Putting it into action on the landings having the opportunity for someone to see you using the techniques ready for effective feedback.</a:t>
            </a:r>
          </a:p>
          <a:p>
            <a:pPr marL="325288" indent="-325288" defTabSz="1040925">
              <a:buFont typeface="+mj-lt"/>
              <a:buAutoNum type="romanLcPeriod"/>
              <a:defRPr/>
            </a:pPr>
            <a:r>
              <a:rPr lang="en-GB" b="1" dirty="0"/>
              <a:t>Feedback</a:t>
            </a:r>
            <a:r>
              <a:rPr lang="en-GB" dirty="0"/>
              <a:t> – Enabling reflection of what is going well, which steps need to be worked on, and use of models and practice. </a:t>
            </a:r>
          </a:p>
          <a:p>
            <a:pPr marL="325288" indent="-325288">
              <a:buFont typeface="+mj-lt"/>
              <a:buAutoNum type="romanLcPeriod"/>
            </a:pPr>
            <a:r>
              <a:rPr lang="en-GB" b="1" dirty="0"/>
              <a:t>Tracking</a:t>
            </a:r>
            <a:r>
              <a:rPr lang="en-GB" dirty="0"/>
              <a:t> – Monitoring progress on technique use, impact it is having, and decisions around next step.</a:t>
            </a:r>
          </a:p>
        </p:txBody>
      </p:sp>
      <p:sp>
        <p:nvSpPr>
          <p:cNvPr id="4" name="Slide Number Placeholder 3">
            <a:extLst>
              <a:ext uri="{FF2B5EF4-FFF2-40B4-BE49-F238E27FC236}">
                <a16:creationId xmlns:a16="http://schemas.microsoft.com/office/drawing/2014/main" id="{CF7E0DF8-4B9A-4B41-5590-651B8FE18392}"/>
              </a:ext>
            </a:extLst>
          </p:cNvPr>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2478359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037BE-4575-8547-F399-5D98D9464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18BDDB-5F15-2E56-DB38-7D29E2BEBB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B518E9-F6E8-29E1-AFE2-13E11BCA1B17}"/>
              </a:ext>
            </a:extLst>
          </p:cNvPr>
          <p:cNvSpPr>
            <a:spLocks noGrp="1"/>
          </p:cNvSpPr>
          <p:nvPr>
            <p:ph type="body" idx="1"/>
          </p:nvPr>
        </p:nvSpPr>
        <p:spPr/>
        <p:txBody>
          <a:bodyPr/>
          <a:lstStyle/>
          <a:p>
            <a:r>
              <a:rPr lang="en-GB" b="1" dirty="0"/>
              <a:t>Building culture:</a:t>
            </a:r>
          </a:p>
          <a:p>
            <a:endParaRPr lang="en-GB" dirty="0"/>
          </a:p>
          <a:p>
            <a:pPr marL="195174" indent="-195174">
              <a:buFont typeface="Univers" panose="020B0503020202020204" pitchFamily="34" charset="0"/>
              <a:buChar char="–"/>
            </a:pPr>
            <a:r>
              <a:rPr lang="en-GB" dirty="0"/>
              <a:t>Share the ‘why’ – the purpose behind why you are doing something and </a:t>
            </a:r>
            <a:r>
              <a:rPr lang="en-GB" b="0" dirty="0"/>
              <a:t>the values that underpin the training and techniques.</a:t>
            </a:r>
          </a:p>
          <a:p>
            <a:pPr marL="195174" indent="-195174">
              <a:buFont typeface="Univers" panose="020B0503020202020204" pitchFamily="34" charset="0"/>
              <a:buChar char="–"/>
            </a:pPr>
            <a:r>
              <a:rPr lang="en-GB" b="0" dirty="0"/>
              <a:t>Consistent use of these techniques leads to sense of fairness and justice for both staff and the prisoners, as well as a sense of inclusion as everyone is being treated and responded to with consistency.</a:t>
            </a:r>
          </a:p>
          <a:p>
            <a:pPr marL="195174" indent="-195174">
              <a:buFont typeface="Univers" panose="020B0503020202020204" pitchFamily="34" charset="0"/>
              <a:buChar char="–"/>
            </a:pPr>
            <a:r>
              <a:rPr lang="en-GB" b="0" dirty="0"/>
              <a:t>Ensure the right level of challenge, rigour and access for consistent effective training.</a:t>
            </a:r>
          </a:p>
          <a:p>
            <a:pPr marL="195174" indent="-195174">
              <a:buFont typeface="Univers" panose="020B0503020202020204" pitchFamily="34" charset="0"/>
              <a:buChar char="–"/>
            </a:pPr>
            <a:r>
              <a:rPr lang="en-GB" b="0" dirty="0"/>
              <a:t>This is non-hierarchical – so all staff are developing, all are open to feedback, and all are bought in – this should be modelled by leaders.</a:t>
            </a:r>
          </a:p>
          <a:p>
            <a:pPr marL="195174" indent="-195174">
              <a:buFont typeface="Univers" panose="020B0503020202020204" pitchFamily="34" charset="0"/>
              <a:buChar char="–"/>
            </a:pPr>
            <a:r>
              <a:rPr lang="en-GB" b="0" dirty="0"/>
              <a:t>Set feedback up as something to be celebrated.</a:t>
            </a:r>
          </a:p>
          <a:p>
            <a:pPr marL="195174" indent="-195174">
              <a:buFont typeface="Univers" panose="020B0503020202020204" pitchFamily="34" charset="0"/>
              <a:buChar char="–"/>
            </a:pPr>
            <a:r>
              <a:rPr lang="en-GB" b="0" dirty="0"/>
              <a:t>Get staff involved with their feedback, sharing great practice and ideas, running chunks of training.</a:t>
            </a:r>
          </a:p>
          <a:p>
            <a:pPr marL="195174" indent="-195174">
              <a:buFont typeface="Univers" panose="020B0503020202020204" pitchFamily="34" charset="0"/>
              <a:buChar char="–"/>
            </a:pPr>
            <a:r>
              <a:rPr lang="en-GB" b="0" dirty="0"/>
              <a:t>Celebrate successes </a:t>
            </a:r>
            <a:r>
              <a:rPr lang="en-GB" dirty="0"/>
              <a:t>– praise, shoutouts, certificates, notice board – as well as the positive outcomes, the positive impact of the training.</a:t>
            </a:r>
          </a:p>
        </p:txBody>
      </p:sp>
      <p:sp>
        <p:nvSpPr>
          <p:cNvPr id="4" name="Slide Number Placeholder 3">
            <a:extLst>
              <a:ext uri="{FF2B5EF4-FFF2-40B4-BE49-F238E27FC236}">
                <a16:creationId xmlns:a16="http://schemas.microsoft.com/office/drawing/2014/main" id="{E988556B-DA63-F52F-253D-CABB660F5543}"/>
              </a:ext>
            </a:extLst>
          </p:cNvPr>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2660893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A8475-5C9A-FEA3-5847-2A0E2BB320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8C5FA4-C926-0B14-BA8E-6E44C648B7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C66264-EDA0-3F25-B842-BAA9A5327CDE}"/>
              </a:ext>
            </a:extLst>
          </p:cNvPr>
          <p:cNvSpPr>
            <a:spLocks noGrp="1"/>
          </p:cNvSpPr>
          <p:nvPr>
            <p:ph type="body" idx="1"/>
          </p:nvPr>
        </p:nvSpPr>
        <p:spPr/>
        <p:txBody>
          <a:bodyPr/>
          <a:lstStyle/>
          <a:p>
            <a:pPr defTabSz="966338">
              <a:defRPr/>
            </a:pPr>
            <a:r>
              <a:rPr lang="en-GB" sz="1200" b="1" dirty="0"/>
              <a:t>Effective Resources:</a:t>
            </a:r>
          </a:p>
          <a:p>
            <a:pPr defTabSz="966338">
              <a:defRPr/>
            </a:pPr>
            <a:endParaRPr lang="en-GB" sz="1200" dirty="0"/>
          </a:p>
          <a:p>
            <a:pPr marL="181188" indent="-181188" defTabSz="966338">
              <a:buFont typeface="Univers" panose="020B0503020202020204" pitchFamily="34" charset="0"/>
              <a:buChar char="–"/>
              <a:defRPr/>
            </a:pPr>
            <a:r>
              <a:rPr lang="en-GB" sz="1200" dirty="0"/>
              <a:t>Poster (hand-out), Pocket Guide (hand-out), Book (can be found on Amazon), Model videos and Training slides are on the Unlocked Microsite: </a:t>
            </a:r>
            <a:r>
              <a:rPr lang="en-US" sz="1200" dirty="0">
                <a:hlinkClick r:id="rId3" tooltip="https://unlockedgrads.org.uk/leading-prison-landings/"/>
              </a:rPr>
              <a:t>Leading Prison Landings – Unlocked Graduates</a:t>
            </a:r>
            <a:endParaRPr lang="en-US" sz="1200" dirty="0"/>
          </a:p>
          <a:p>
            <a:pPr marL="181188" indent="-181188" defTabSz="966338">
              <a:buFont typeface="Univers" panose="020B0503020202020204" pitchFamily="34" charset="0"/>
              <a:buChar char="–"/>
              <a:defRPr/>
            </a:pPr>
            <a:endParaRPr lang="en-GB" sz="1200" dirty="0"/>
          </a:p>
          <a:p>
            <a:pPr marL="0" indent="0" defTabSz="966338">
              <a:buFont typeface="Univers" panose="020B0503020202020204" pitchFamily="34" charset="0"/>
              <a:buNone/>
              <a:defRPr/>
            </a:pPr>
            <a:r>
              <a:rPr lang="en-GB" sz="1200" dirty="0"/>
              <a:t>These provide:</a:t>
            </a:r>
          </a:p>
          <a:p>
            <a:pPr marL="184684" indent="-184684" defTabSz="984978">
              <a:buFont typeface="Univers" panose="020B0503020202020204" pitchFamily="34" charset="0"/>
              <a:buChar char="–"/>
              <a:defRPr/>
            </a:pPr>
            <a:r>
              <a:rPr lang="en-US" sz="1200" dirty="0"/>
              <a:t>Effective, evidence-based techniques and steps – techniques that will develop effective relational practice, leading to positive prisoner outcomes. Prison officers handle situations differently, and what might work for some might not work for others. That is why these shared 24 techniques are excellent for consistent excellent practice, as well as effective feedback and support. </a:t>
            </a:r>
            <a:endParaRPr lang="en-GB" sz="1200" dirty="0"/>
          </a:p>
          <a:p>
            <a:pPr marL="171450" lvl="0" indent="-171450" fontAlgn="base">
              <a:buFont typeface="Univers" panose="020B0503020202020204" pitchFamily="34" charset="0"/>
              <a:buChar char="–"/>
            </a:pPr>
            <a:r>
              <a:rPr lang="en-US" sz="1200" dirty="0"/>
              <a:t>Shared and memorable language and images that are meaningful to everyone, enabling effective implementation.</a:t>
            </a:r>
            <a:r>
              <a:rPr lang="en-GB" sz="1200" dirty="0"/>
              <a:t> S</a:t>
            </a:r>
            <a:r>
              <a:rPr lang="en-US" sz="1200" dirty="0"/>
              <a:t>hared understanding enables development of consistently effective practice and feedback. </a:t>
            </a:r>
          </a:p>
          <a:p>
            <a:pPr marL="171450" lvl="0" indent="-171450" fontAlgn="base">
              <a:buFont typeface="Univers" panose="020B0503020202020204" pitchFamily="34" charset="0"/>
              <a:buChar char="–"/>
            </a:pPr>
            <a:r>
              <a:rPr lang="en-US" sz="1200" dirty="0"/>
              <a:t>Focus training on the needs of the prison (it might be useful to include relevant statistics and data here). Practice them for a range of relevant contexts. </a:t>
            </a:r>
          </a:p>
          <a:p>
            <a:pPr marL="171450" marR="0" lvl="0" indent="-171450" algn="l" defTabSz="914400" rtl="0" eaLnBrk="1" fontAlgn="base" latinLnBrk="0" hangingPunct="1">
              <a:lnSpc>
                <a:spcPct val="100000"/>
              </a:lnSpc>
              <a:spcBef>
                <a:spcPts val="0"/>
              </a:spcBef>
              <a:spcAft>
                <a:spcPts val="0"/>
              </a:spcAft>
              <a:buClrTx/>
              <a:buSzTx/>
              <a:buFont typeface="Univers" panose="020B0503020202020204" pitchFamily="34" charset="0"/>
              <a:buChar char="–"/>
              <a:tabLst/>
              <a:defRPr/>
            </a:pPr>
            <a:r>
              <a:rPr lang="en-US" sz="1200" dirty="0"/>
              <a:t>Build on existing skills and expertise – </a:t>
            </a:r>
            <a:r>
              <a:rPr lang="en-GB" sz="1200" dirty="0"/>
              <a:t>even for those who already use the techniques as part of their practice, having an understanding and awareness of what the techniques and steps are, a shared language, and tools necessary for supporting others to embed this as part of their practice, will lead to excellent professional development.</a:t>
            </a:r>
          </a:p>
          <a:p>
            <a:pPr marL="184684" indent="-184684">
              <a:buFont typeface="Univers" panose="020B0503020202020204" pitchFamily="34" charset="0"/>
              <a:buChar char="–"/>
            </a:pPr>
            <a:r>
              <a:rPr lang="en-US" sz="1200" dirty="0"/>
              <a:t>Create consistent habits – it is very challenging to form new habits. </a:t>
            </a:r>
            <a:r>
              <a:rPr lang="en-GB" sz="1200" b="0" i="0" kern="1200" dirty="0">
                <a:solidFill>
                  <a:schemeClr val="tx1"/>
                </a:solidFill>
                <a:latin typeface="Univers" panose="020B0503020202020204" pitchFamily="34" charset="0"/>
                <a:ea typeface="+mn-ea"/>
                <a:cs typeface="+mn-cs"/>
              </a:rPr>
              <a:t>Feedback and practice gives officers the chance to practise deliberately with colleagues and develop confidence, so they form effective relational practice as habit when working with prisoners.</a:t>
            </a:r>
            <a:endParaRPr lang="en-GB" sz="1200" dirty="0"/>
          </a:p>
          <a:p>
            <a:endParaRPr lang="en-GB" sz="1200" dirty="0"/>
          </a:p>
        </p:txBody>
      </p:sp>
      <p:sp>
        <p:nvSpPr>
          <p:cNvPr id="4" name="Slide Number Placeholder 3">
            <a:extLst>
              <a:ext uri="{FF2B5EF4-FFF2-40B4-BE49-F238E27FC236}">
                <a16:creationId xmlns:a16="http://schemas.microsoft.com/office/drawing/2014/main" id="{ECF53E69-027D-79F5-83F5-6DEE0EBB3537}"/>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1440849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B5F81-76E7-6881-A951-AAE808ED31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C1D98A-9673-AB60-84D3-B7E5C261AF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BFFBAD-3358-C333-8122-080AE1CC8276}"/>
              </a:ext>
            </a:extLst>
          </p:cNvPr>
          <p:cNvSpPr>
            <a:spLocks noGrp="1"/>
          </p:cNvSpPr>
          <p:nvPr>
            <p:ph type="body" idx="1"/>
          </p:nvPr>
        </p:nvSpPr>
        <p:spPr/>
        <p:txBody>
          <a:bodyPr/>
          <a:lstStyle/>
          <a:p>
            <a:r>
              <a:rPr lang="en-GB" b="1" dirty="0"/>
              <a:t>5 stages to the training model:</a:t>
            </a:r>
          </a:p>
          <a:p>
            <a:endParaRPr lang="en-GB" dirty="0"/>
          </a:p>
          <a:p>
            <a:pPr marL="171450" indent="-171450">
              <a:buFont typeface="Univers" panose="020B0503020202020204" pitchFamily="34" charset="0"/>
              <a:buChar char="–"/>
            </a:pPr>
            <a:r>
              <a:rPr lang="en-GB" dirty="0"/>
              <a:t>Re-cap previous technique and celebrate successes. This could be through feedback and/or shoutouts, or other models of celebrating great practice that you use. </a:t>
            </a:r>
          </a:p>
          <a:p>
            <a:pPr marL="171450" indent="-171450">
              <a:buFont typeface="Univers" panose="020B0503020202020204" pitchFamily="34" charset="0"/>
              <a:buChar char="–"/>
            </a:pPr>
            <a:r>
              <a:rPr lang="en-GB" dirty="0"/>
              <a:t>Introduce the new technique with steps and potential pitfalls – this will be based on which of the 24 techniques you feel is most important to focus on next based on current context. It is important to note that in some instances, you might feel you want to spend the session going over the previous technique and keeping that as the focus if it is not yet embedded.</a:t>
            </a:r>
          </a:p>
          <a:p>
            <a:pPr marL="171450" indent="-171450">
              <a:buFont typeface="Univers" panose="020B0503020202020204" pitchFamily="34" charset="0"/>
              <a:buChar char="–"/>
            </a:pPr>
            <a:r>
              <a:rPr lang="en-GB" dirty="0"/>
              <a:t>Model new technique – this is using the video or can be done live and using examples.</a:t>
            </a:r>
          </a:p>
          <a:p>
            <a:pPr marL="171450" indent="-171450">
              <a:buFont typeface="Univers" panose="020B0503020202020204" pitchFamily="34" charset="0"/>
              <a:buChar char="–"/>
            </a:pPr>
            <a:r>
              <a:rPr lang="en-GB" b="0" dirty="0"/>
              <a:t>U</a:t>
            </a:r>
            <a:r>
              <a:rPr lang="en-GB" dirty="0"/>
              <a:t>se practice to put the technique into action based on real and current challenges for your team.</a:t>
            </a:r>
          </a:p>
          <a:p>
            <a:pPr marL="171450" indent="-171450">
              <a:buFont typeface="Univers" panose="020B0503020202020204" pitchFamily="34" charset="0"/>
              <a:buChar char="–"/>
            </a:pPr>
            <a:r>
              <a:rPr lang="en-GB" dirty="0"/>
              <a:t>Outline how people will be given the chance to be observed doing it so they can be praised and given feedback for developing even further.</a:t>
            </a:r>
          </a:p>
          <a:p>
            <a:endParaRPr lang="en-GB" dirty="0"/>
          </a:p>
        </p:txBody>
      </p:sp>
      <p:sp>
        <p:nvSpPr>
          <p:cNvPr id="4" name="Slide Number Placeholder 3">
            <a:extLst>
              <a:ext uri="{FF2B5EF4-FFF2-40B4-BE49-F238E27FC236}">
                <a16:creationId xmlns:a16="http://schemas.microsoft.com/office/drawing/2014/main" id="{87E2F812-9635-665D-8180-E20F62B7BBD5}"/>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3255046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4386C-E19F-FB1D-B9FC-6A82791798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4CFA2E-4E36-5659-DFD9-51C816F7A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28CCC-9F99-2F68-F025-74E91FA2E019}"/>
              </a:ext>
            </a:extLst>
          </p:cNvPr>
          <p:cNvSpPr>
            <a:spLocks noGrp="1"/>
          </p:cNvSpPr>
          <p:nvPr>
            <p:ph type="body" idx="1"/>
          </p:nvPr>
        </p:nvSpPr>
        <p:spPr/>
        <p:txBody>
          <a:bodyPr/>
          <a:lstStyle/>
          <a:p>
            <a:pPr defTabSz="1040925">
              <a:defRPr/>
            </a:pPr>
            <a:r>
              <a:rPr lang="en-US" b="1" i="0" dirty="0"/>
              <a:t>Observations:</a:t>
            </a:r>
          </a:p>
          <a:p>
            <a:pPr defTabSz="1040925">
              <a:defRPr/>
            </a:pPr>
            <a:endParaRPr lang="en-US" b="0" i="0" dirty="0"/>
          </a:p>
          <a:p>
            <a:pPr marL="181188" indent="-181188" defTabSz="1040925">
              <a:buFontTx/>
              <a:buChar char="–"/>
              <a:defRPr/>
            </a:pPr>
            <a:r>
              <a:rPr lang="en-GB" dirty="0"/>
              <a:t>The coach observes the officer using the technique. </a:t>
            </a:r>
          </a:p>
          <a:p>
            <a:pPr marL="181188" indent="-181188" defTabSz="1040925">
              <a:buFontTx/>
              <a:buChar char="–"/>
              <a:defRPr/>
            </a:pPr>
            <a:r>
              <a:rPr lang="en-GB" dirty="0"/>
              <a:t>Agreeing the time, place and plans for the observations </a:t>
            </a:r>
            <a:r>
              <a:rPr lang="en-US" dirty="0"/>
              <a:t>is helpful – this is not about catching people out</a:t>
            </a:r>
            <a:r>
              <a:rPr lang="en-US" dirty="0">
                <a:latin typeface="Univers "/>
              </a:rPr>
              <a:t>. </a:t>
            </a:r>
          </a:p>
          <a:p>
            <a:pPr marL="181188" indent="-181188" defTabSz="1040925">
              <a:buFontTx/>
              <a:buChar char="–"/>
              <a:defRPr/>
            </a:pPr>
            <a:r>
              <a:rPr lang="en-US" dirty="0">
                <a:latin typeface="Univers "/>
              </a:rPr>
              <a:t>Use the pocket guide and take notes ready for relevant feedback linking clearly to the technique and steps. </a:t>
            </a:r>
          </a:p>
          <a:p>
            <a:pPr marL="181188" indent="-181188" defTabSz="1040925">
              <a:buFontTx/>
              <a:buChar char="–"/>
              <a:defRPr/>
            </a:pPr>
            <a:r>
              <a:rPr lang="en-US" dirty="0">
                <a:latin typeface="Univers "/>
              </a:rPr>
              <a:t>Observations should be supportive and positive - s</a:t>
            </a:r>
            <a:r>
              <a:rPr lang="en-GB" b="0" i="0" dirty="0"/>
              <a:t>hare evidence of where and why it is working and celebrate success stories to build the positive associations.</a:t>
            </a:r>
            <a:endParaRPr lang="en-US" b="0" i="0" dirty="0">
              <a:latin typeface="Univers "/>
            </a:endParaRPr>
          </a:p>
          <a:p>
            <a:pPr marL="181188" indent="-181188" defTabSz="1040925">
              <a:buFontTx/>
              <a:buChar char="–"/>
              <a:defRPr/>
            </a:pPr>
            <a:r>
              <a:rPr lang="en-US" dirty="0">
                <a:latin typeface="Univers "/>
              </a:rPr>
              <a:t>Have a non-hierarchical structure and approach so that ‘observations’ are not just for those who need development – we can all improve and be stretched so all should have this opportunity. </a:t>
            </a:r>
          </a:p>
          <a:p>
            <a:endParaRPr lang="en-GB" dirty="0"/>
          </a:p>
        </p:txBody>
      </p:sp>
      <p:sp>
        <p:nvSpPr>
          <p:cNvPr id="4" name="Slide Number Placeholder 3">
            <a:extLst>
              <a:ext uri="{FF2B5EF4-FFF2-40B4-BE49-F238E27FC236}">
                <a16:creationId xmlns:a16="http://schemas.microsoft.com/office/drawing/2014/main" id="{F1DDFD9A-7642-F51C-6E07-7DED3452BD9A}"/>
              </a:ext>
            </a:extLst>
          </p:cNvPr>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2701617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2EE4D-E307-EACC-90DD-FE6567C6E1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82FEE5-9490-CB17-37C7-E1B617F02E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070880-EA3C-1EB8-7174-A7E613A4DB43}"/>
              </a:ext>
            </a:extLst>
          </p:cNvPr>
          <p:cNvSpPr>
            <a:spLocks noGrp="1"/>
          </p:cNvSpPr>
          <p:nvPr>
            <p:ph type="body" idx="1"/>
          </p:nvPr>
        </p:nvSpPr>
        <p:spPr/>
        <p:txBody>
          <a:bodyPr/>
          <a:lstStyle/>
          <a:p>
            <a:pPr defTabSz="966338">
              <a:buClr>
                <a:schemeClr val="dk1"/>
              </a:buClr>
              <a:buSzPts val="1100"/>
              <a:defRPr/>
            </a:pPr>
            <a:r>
              <a:rPr lang="en-GB" b="1" dirty="0"/>
              <a:t>Feedback structure </a:t>
            </a:r>
            <a:r>
              <a:rPr lang="en-GB" b="0" dirty="0"/>
              <a:t>(please note, it might be advisable to start with a ‘positive only’ feedback model – highlighting what officers are doing well, giving praise, celebrating successes, and sharing excellent practice):</a:t>
            </a:r>
          </a:p>
          <a:p>
            <a:pPr defTabSz="966338">
              <a:buClr>
                <a:schemeClr val="dk1"/>
              </a:buClr>
              <a:buSzPts val="1100"/>
              <a:defRPr/>
            </a:pPr>
            <a:endParaRPr lang="en-GB" dirty="0"/>
          </a:p>
          <a:p>
            <a:pPr marL="184631" indent="-184631">
              <a:buFont typeface="Univers" panose="020B0503020202020204" pitchFamily="34" charset="0"/>
              <a:buChar char="–"/>
            </a:pPr>
            <a:r>
              <a:rPr lang="en-US" dirty="0"/>
              <a:t>Zoom in on the moment you are feeding back on. </a:t>
            </a:r>
          </a:p>
          <a:p>
            <a:pPr marL="184631" indent="-184631">
              <a:buFont typeface="Univers" panose="020B0503020202020204" pitchFamily="34" charset="0"/>
              <a:buChar char="–"/>
            </a:pPr>
            <a:r>
              <a:rPr lang="en-US" dirty="0"/>
              <a:t>Get their goal (ensure it is aspirational and filled with high expectations and write it down to clarify and de-</a:t>
            </a:r>
            <a:r>
              <a:rPr lang="en-US" dirty="0" err="1"/>
              <a:t>personalise</a:t>
            </a:r>
            <a:r>
              <a:rPr lang="en-US" dirty="0"/>
              <a:t>) - "before we talk about…what was your goal/what did you want from that interaction/what outcome were you hoping for?” Note this down to refer back to.</a:t>
            </a:r>
          </a:p>
          <a:p>
            <a:pPr marL="184631" indent="-184631">
              <a:buFont typeface="Univers" panose="020B0503020202020204" pitchFamily="34" charset="0"/>
              <a:buChar char="–"/>
            </a:pPr>
            <a:r>
              <a:rPr lang="en-US" dirty="0"/>
              <a:t>Establish events – go through how it went compared to the goal. </a:t>
            </a:r>
          </a:p>
          <a:p>
            <a:pPr marL="184631" indent="-184631">
              <a:buFont typeface="Univers" panose="020B0503020202020204" pitchFamily="34" charset="0"/>
              <a:buChar char="–"/>
            </a:pPr>
            <a:r>
              <a:rPr lang="en-US" dirty="0"/>
              <a:t>Identify which steps went well using the Pocket Guide. </a:t>
            </a:r>
          </a:p>
          <a:p>
            <a:pPr marL="184631" indent="-184631">
              <a:buFont typeface="Univers" panose="020B0503020202020204" pitchFamily="34" charset="0"/>
              <a:buChar char="–"/>
            </a:pPr>
            <a:r>
              <a:rPr lang="en-US" dirty="0"/>
              <a:t>Identify which steps to work on using the Pocket Guide. </a:t>
            </a:r>
          </a:p>
          <a:p>
            <a:pPr marL="184631" indent="-184631">
              <a:buFont typeface="Univers" panose="020B0503020202020204" pitchFamily="34" charset="0"/>
              <a:buChar char="–"/>
            </a:pPr>
            <a:r>
              <a:rPr lang="en-US" dirty="0"/>
              <a:t>Agree the technique and specific step to work on. </a:t>
            </a:r>
          </a:p>
          <a:p>
            <a:pPr marL="184631" indent="-184631" defTabSz="984699">
              <a:buFont typeface="Univers" panose="020B0503020202020204" pitchFamily="34" charset="0"/>
              <a:buChar char="–"/>
              <a:defRPr/>
            </a:pPr>
            <a:r>
              <a:rPr lang="en-US" dirty="0"/>
              <a:t>Use a model (video, or example).</a:t>
            </a:r>
          </a:p>
          <a:p>
            <a:pPr marL="184631" indent="-184631">
              <a:buFont typeface="Univers" panose="020B0503020202020204" pitchFamily="34" charset="0"/>
              <a:buChar char="–"/>
            </a:pPr>
            <a:r>
              <a:rPr lang="en-US" dirty="0" err="1"/>
              <a:t>Practise</a:t>
            </a:r>
            <a:r>
              <a:rPr lang="en-US" dirty="0"/>
              <a:t> it together.</a:t>
            </a:r>
            <a:endParaRPr lang="en-GB" dirty="0"/>
          </a:p>
          <a:p>
            <a:pPr marL="171450" indent="-171450" defTabSz="966338">
              <a:buClr>
                <a:schemeClr val="dk1"/>
              </a:buClr>
              <a:buSzPts val="1100"/>
              <a:buFont typeface="Univers" panose="020B0503020202020204" pitchFamily="34" charset="0"/>
              <a:buChar char="–"/>
              <a:defRPr/>
            </a:pPr>
            <a:endParaRPr lang="en-GB" dirty="0"/>
          </a:p>
          <a:p>
            <a:pPr marL="195174" indent="-195174">
              <a:buClr>
                <a:schemeClr val="dk1"/>
              </a:buClr>
              <a:buSzPts val="1100"/>
              <a:buFont typeface="Arial" panose="020B0604020202020204" pitchFamily="34" charset="0"/>
              <a:buChar char="•"/>
            </a:pPr>
            <a:endParaRPr lang="en-US" dirty="0">
              <a:solidFill>
                <a:schemeClr val="dk1"/>
              </a:solidFill>
            </a:endParaRPr>
          </a:p>
          <a:p>
            <a:endParaRPr lang="en-GB" dirty="0"/>
          </a:p>
        </p:txBody>
      </p:sp>
      <p:sp>
        <p:nvSpPr>
          <p:cNvPr id="4" name="Slide Number Placeholder 3">
            <a:extLst>
              <a:ext uri="{FF2B5EF4-FFF2-40B4-BE49-F238E27FC236}">
                <a16:creationId xmlns:a16="http://schemas.microsoft.com/office/drawing/2014/main" id="{2292E752-77AD-5C6A-B722-E5D2B8C6849A}"/>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3305846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3. Content - Text">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68665AF-3D19-1519-536A-E8E424464DEF}"/>
              </a:ext>
            </a:extLst>
          </p:cNvPr>
          <p:cNvSpPr/>
          <p:nvPr userDrawn="1"/>
        </p:nvSpPr>
        <p:spPr>
          <a:xfrm>
            <a:off x="0" y="4639501"/>
            <a:ext cx="9144000" cy="503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340661917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03/09/2026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62" r:id="rId2"/>
    <p:sldLayoutId id="2147483828" r:id="rId3"/>
    <p:sldLayoutId id="2147483830" r:id="rId4"/>
    <p:sldLayoutId id="2147483829" r:id="rId5"/>
    <p:sldLayoutId id="2147483874" r:id="rId6"/>
    <p:sldLayoutId id="2147483853" r:id="rId7"/>
    <p:sldLayoutId id="2147483856" r:id="rId8"/>
    <p:sldLayoutId id="2147483859" r:id="rId9"/>
    <p:sldLayoutId id="2147483865" r:id="rId10"/>
    <p:sldLayoutId id="2147483866" r:id="rId11"/>
    <p:sldLayoutId id="2147483867" r:id="rId12"/>
    <p:sldLayoutId id="2147483854" r:id="rId13"/>
    <p:sldLayoutId id="2147483857" r:id="rId14"/>
    <p:sldLayoutId id="2147483860" r:id="rId15"/>
    <p:sldLayoutId id="2147483868" r:id="rId16"/>
    <p:sldLayoutId id="2147483869" r:id="rId17"/>
    <p:sldLayoutId id="2147483870" r:id="rId18"/>
    <p:sldLayoutId id="2147483855" r:id="rId19"/>
    <p:sldLayoutId id="2147483858" r:id="rId20"/>
    <p:sldLayoutId id="2147483861" r:id="rId21"/>
    <p:sldLayoutId id="2147483871" r:id="rId22"/>
    <p:sldLayoutId id="2147483872" r:id="rId23"/>
    <p:sldLayoutId id="2147483873" r:id="rId24"/>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03/09/2026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14">
            <a:extLst>
              <a:ext uri="{FF2B5EF4-FFF2-40B4-BE49-F238E27FC236}">
                <a16:creationId xmlns:a16="http://schemas.microsoft.com/office/drawing/2014/main" id="{18446EA9-0CBD-9E40-8715-2C91ED37DEE7}"/>
              </a:ext>
            </a:extLst>
          </p:cNvPr>
          <p:cNvSpPr>
            <a:spLocks noGrp="1"/>
          </p:cNvSpPr>
          <p:nvPr>
            <p:ph type="subTitle" idx="1"/>
          </p:nvPr>
        </p:nvSpPr>
        <p:spPr/>
        <p:txBody>
          <a:bodyPr>
            <a:normAutofit/>
          </a:bodyPr>
          <a:lstStyle/>
          <a:p>
            <a:r>
              <a:rPr lang="en-US" dirty="0"/>
              <a:t>Overview Training Use</a:t>
            </a:r>
          </a:p>
        </p:txBody>
      </p:sp>
      <p:sp>
        <p:nvSpPr>
          <p:cNvPr id="14" name="Title 13">
            <a:extLst>
              <a:ext uri="{FF2B5EF4-FFF2-40B4-BE49-F238E27FC236}">
                <a16:creationId xmlns:a16="http://schemas.microsoft.com/office/drawing/2014/main" id="{91F75C1A-F8BC-BC4C-AF49-721FF5B563EA}"/>
              </a:ext>
            </a:extLst>
          </p:cNvPr>
          <p:cNvSpPr>
            <a:spLocks noGrp="1"/>
          </p:cNvSpPr>
          <p:nvPr>
            <p:ph type="title"/>
          </p:nvPr>
        </p:nvSpPr>
        <p:spPr/>
        <p:txBody>
          <a:bodyPr wrap="square" anchor="t">
            <a:normAutofit/>
          </a:bodyPr>
          <a:lstStyle/>
          <a:p>
            <a:r>
              <a:rPr lang="en-US"/>
              <a:t>Instructional coaching training</a:t>
            </a:r>
          </a:p>
        </p:txBody>
      </p:sp>
    </p:spTree>
    <p:extLst>
      <p:ext uri="{BB962C8B-B14F-4D97-AF65-F5344CB8AC3E}">
        <p14:creationId xmlns:p14="http://schemas.microsoft.com/office/powerpoint/2010/main" val="694263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72288-CCE0-44FD-10DE-5E970829523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E677950-511D-AAC4-86D9-B562A1A5D411}"/>
              </a:ext>
            </a:extLst>
          </p:cNvPr>
          <p:cNvSpPr>
            <a:spLocks noGrp="1"/>
          </p:cNvSpPr>
          <p:nvPr>
            <p:ph type="subTitle" idx="1"/>
          </p:nvPr>
        </p:nvSpPr>
        <p:spPr>
          <a:xfrm>
            <a:off x="323850" y="411163"/>
            <a:ext cx="6726726" cy="307031"/>
          </a:xfrm>
        </p:spPr>
        <p:txBody>
          <a:bodyPr>
            <a:normAutofit lnSpcReduction="10000"/>
          </a:bodyPr>
          <a:lstStyle/>
          <a:p>
            <a:r>
              <a:rPr lang="en-GB"/>
              <a:t>Training and instructional coaching model </a:t>
            </a:r>
          </a:p>
        </p:txBody>
      </p:sp>
      <p:grpSp>
        <p:nvGrpSpPr>
          <p:cNvPr id="2" name="Group 1">
            <a:extLst>
              <a:ext uri="{FF2B5EF4-FFF2-40B4-BE49-F238E27FC236}">
                <a16:creationId xmlns:a16="http://schemas.microsoft.com/office/drawing/2014/main" id="{12C577B9-E556-57EF-0E57-5630C7211E69}"/>
              </a:ext>
            </a:extLst>
          </p:cNvPr>
          <p:cNvGrpSpPr/>
          <p:nvPr/>
        </p:nvGrpSpPr>
        <p:grpSpPr>
          <a:xfrm>
            <a:off x="323850" y="907271"/>
            <a:ext cx="1438959" cy="616248"/>
            <a:chOff x="2299976" y="77936"/>
            <a:chExt cx="1438959" cy="616248"/>
          </a:xfrm>
        </p:grpSpPr>
        <p:sp>
          <p:nvSpPr>
            <p:cNvPr id="8" name="Rectangle: Rounded Corners 7">
              <a:extLst>
                <a:ext uri="{FF2B5EF4-FFF2-40B4-BE49-F238E27FC236}">
                  <a16:creationId xmlns:a16="http://schemas.microsoft.com/office/drawing/2014/main" id="{EFDBDA6C-CF3B-2F4E-29FA-9E91942248C5}"/>
                </a:ext>
              </a:extLst>
            </p:cNvPr>
            <p:cNvSpPr/>
            <p:nvPr/>
          </p:nvSpPr>
          <p:spPr>
            <a:xfrm>
              <a:off x="2299976" y="77936"/>
              <a:ext cx="1438959" cy="61624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9" name="Rectangle: Rounded Corners 4">
              <a:extLst>
                <a:ext uri="{FF2B5EF4-FFF2-40B4-BE49-F238E27FC236}">
                  <a16:creationId xmlns:a16="http://schemas.microsoft.com/office/drawing/2014/main" id="{D9D33490-0540-C1E7-0FF6-B335E13CA0A9}"/>
                </a:ext>
              </a:extLst>
            </p:cNvPr>
            <p:cNvSpPr txBox="1"/>
            <p:nvPr/>
          </p:nvSpPr>
          <p:spPr>
            <a:xfrm>
              <a:off x="2318025" y="95985"/>
              <a:ext cx="1402861" cy="5801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Tracking</a:t>
              </a:r>
            </a:p>
          </p:txBody>
        </p:sp>
      </p:grpSp>
      <p:sp>
        <p:nvSpPr>
          <p:cNvPr id="10" name="Text Placeholder 1">
            <a:extLst>
              <a:ext uri="{FF2B5EF4-FFF2-40B4-BE49-F238E27FC236}">
                <a16:creationId xmlns:a16="http://schemas.microsoft.com/office/drawing/2014/main" id="{B239D134-F1D6-50CC-8C55-117565ED7C8D}"/>
              </a:ext>
            </a:extLst>
          </p:cNvPr>
          <p:cNvSpPr>
            <a:spLocks noGrp="1"/>
          </p:cNvSpPr>
          <p:nvPr>
            <p:ph type="body" sz="quarter" idx="14"/>
          </p:nvPr>
        </p:nvSpPr>
        <p:spPr>
          <a:xfrm>
            <a:off x="323850" y="1712596"/>
            <a:ext cx="4908012" cy="2880000"/>
          </a:xfrm>
        </p:spPr>
        <p:txBody>
          <a:bodyPr>
            <a:normAutofit/>
          </a:bodyPr>
          <a:lstStyle/>
          <a:p>
            <a:pPr lvl="0" fontAlgn="base"/>
            <a:r>
              <a:rPr lang="en-US" b="1" dirty="0"/>
              <a:t>Shoutouts</a:t>
            </a:r>
            <a:r>
              <a:rPr lang="en-US" dirty="0"/>
              <a:t> and share successes</a:t>
            </a:r>
            <a:endParaRPr lang="en-GB" dirty="0"/>
          </a:p>
          <a:p>
            <a:pPr lvl="0" fontAlgn="base"/>
            <a:r>
              <a:rPr lang="en-US" b="1" dirty="0"/>
              <a:t>Peer celebrations</a:t>
            </a:r>
            <a:endParaRPr lang="en-GB" dirty="0"/>
          </a:p>
          <a:p>
            <a:pPr lvl="0" fontAlgn="base"/>
            <a:r>
              <a:rPr lang="en-US" b="1" dirty="0"/>
              <a:t>Self reporting</a:t>
            </a:r>
            <a:endParaRPr lang="en-GB" dirty="0"/>
          </a:p>
          <a:p>
            <a:pPr lvl="0" fontAlgn="base"/>
            <a:r>
              <a:rPr lang="en-US" b="1" dirty="0"/>
              <a:t>Coach/line manager</a:t>
            </a:r>
            <a:r>
              <a:rPr lang="en-US" dirty="0"/>
              <a:t> reporting</a:t>
            </a:r>
            <a:endParaRPr lang="en-GB" dirty="0"/>
          </a:p>
          <a:p>
            <a:pPr lvl="0" fontAlgn="base"/>
            <a:r>
              <a:rPr lang="en-US" b="1" dirty="0"/>
              <a:t>Recording systems</a:t>
            </a:r>
            <a:endParaRPr lang="en-GB" dirty="0"/>
          </a:p>
          <a:p>
            <a:pPr lvl="0" fontAlgn="base"/>
            <a:r>
              <a:rPr lang="en-US" b="1" dirty="0" err="1"/>
              <a:t>Analysing</a:t>
            </a:r>
            <a:r>
              <a:rPr lang="en-US" b="1" dirty="0"/>
              <a:t> impact:</a:t>
            </a:r>
            <a:r>
              <a:rPr lang="en-US" dirty="0"/>
              <a:t> data, prisoner voice, staff voice </a:t>
            </a:r>
            <a:endParaRPr lang="en-GB" dirty="0"/>
          </a:p>
          <a:p>
            <a:pPr marL="0" indent="0">
              <a:buNone/>
            </a:pPr>
            <a:endParaRPr lang="en-GB" dirty="0"/>
          </a:p>
        </p:txBody>
      </p:sp>
    </p:spTree>
    <p:extLst>
      <p:ext uri="{BB962C8B-B14F-4D97-AF65-F5344CB8AC3E}">
        <p14:creationId xmlns:p14="http://schemas.microsoft.com/office/powerpoint/2010/main" val="2666447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0F8756E-9BC7-9675-6AAC-37D60392DCDF}"/>
              </a:ext>
            </a:extLst>
          </p:cNvPr>
          <p:cNvSpPr>
            <a:spLocks noGrp="1"/>
          </p:cNvSpPr>
          <p:nvPr>
            <p:ph type="body" sz="quarter" idx="14"/>
          </p:nvPr>
        </p:nvSpPr>
        <p:spPr/>
        <p:txBody>
          <a:bodyPr>
            <a:normAutofit/>
          </a:bodyPr>
          <a:lstStyle/>
          <a:p>
            <a:pPr fontAlgn="base"/>
            <a:r>
              <a:rPr lang="en-GB" dirty="0"/>
              <a:t>Build trust and vulnerability</a:t>
            </a:r>
          </a:p>
          <a:p>
            <a:pPr fontAlgn="base"/>
            <a:r>
              <a:rPr lang="en-GB" dirty="0"/>
              <a:t>Celebrate success</a:t>
            </a:r>
          </a:p>
          <a:p>
            <a:pPr fontAlgn="base"/>
            <a:r>
              <a:rPr lang="en-GB" dirty="0"/>
              <a:t>Make it fun</a:t>
            </a:r>
          </a:p>
          <a:p>
            <a:pPr fontAlgn="base"/>
            <a:r>
              <a:rPr lang="en-GB" dirty="0"/>
              <a:t>Ensure it is in role</a:t>
            </a:r>
          </a:p>
          <a:p>
            <a:pPr fontAlgn="base"/>
            <a:r>
              <a:rPr lang="en-GB" dirty="0"/>
              <a:t>Make it useful – use real examples and scenarios</a:t>
            </a:r>
          </a:p>
          <a:p>
            <a:pPr fontAlgn="base"/>
            <a:r>
              <a:rPr lang="en-GB" dirty="0"/>
              <a:t>Keep practising</a:t>
            </a:r>
          </a:p>
        </p:txBody>
      </p:sp>
      <p:sp>
        <p:nvSpPr>
          <p:cNvPr id="2" name="Subtitle 1">
            <a:extLst>
              <a:ext uri="{FF2B5EF4-FFF2-40B4-BE49-F238E27FC236}">
                <a16:creationId xmlns:a16="http://schemas.microsoft.com/office/drawing/2014/main" id="{0F48572E-6E36-3FEE-13FE-24767D5AA1CD}"/>
              </a:ext>
            </a:extLst>
          </p:cNvPr>
          <p:cNvSpPr>
            <a:spLocks noGrp="1"/>
          </p:cNvSpPr>
          <p:nvPr>
            <p:ph type="subTitle" idx="1"/>
          </p:nvPr>
        </p:nvSpPr>
        <p:spPr/>
        <p:txBody>
          <a:bodyPr>
            <a:normAutofit lnSpcReduction="10000"/>
          </a:bodyPr>
          <a:lstStyle/>
          <a:p>
            <a:r>
              <a:rPr lang="en-GB"/>
              <a:t>Making practice work</a:t>
            </a:r>
          </a:p>
        </p:txBody>
      </p:sp>
    </p:spTree>
    <p:extLst>
      <p:ext uri="{BB962C8B-B14F-4D97-AF65-F5344CB8AC3E}">
        <p14:creationId xmlns:p14="http://schemas.microsoft.com/office/powerpoint/2010/main" val="2382823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458796E-D236-B2C2-54E3-952B29CE3981}"/>
              </a:ext>
            </a:extLst>
          </p:cNvPr>
          <p:cNvSpPr>
            <a:spLocks noGrp="1"/>
          </p:cNvSpPr>
          <p:nvPr>
            <p:ph type="subTitle" idx="1"/>
          </p:nvPr>
        </p:nvSpPr>
        <p:spPr/>
        <p:txBody>
          <a:bodyPr>
            <a:normAutofit lnSpcReduction="10000"/>
          </a:bodyPr>
          <a:lstStyle/>
          <a:p>
            <a:r>
              <a:rPr lang="en-GB"/>
              <a:t>Leading Prison Landings: The strategies (1)</a:t>
            </a:r>
          </a:p>
        </p:txBody>
      </p:sp>
      <p:pic>
        <p:nvPicPr>
          <p:cNvPr id="5" name="Picture 4">
            <a:extLst>
              <a:ext uri="{FF2B5EF4-FFF2-40B4-BE49-F238E27FC236}">
                <a16:creationId xmlns:a16="http://schemas.microsoft.com/office/drawing/2014/main" id="{08EFDB6B-E021-AE63-1E6F-5051F6B13149}"/>
              </a:ext>
            </a:extLst>
          </p:cNvPr>
          <p:cNvPicPr>
            <a:picLocks noChangeAspect="1"/>
          </p:cNvPicPr>
          <p:nvPr/>
        </p:nvPicPr>
        <p:blipFill>
          <a:blip r:embed="rId3"/>
          <a:stretch>
            <a:fillRect/>
          </a:stretch>
        </p:blipFill>
        <p:spPr>
          <a:xfrm>
            <a:off x="461144" y="1068179"/>
            <a:ext cx="1063235" cy="1275882"/>
          </a:xfrm>
          <a:prstGeom prst="rect">
            <a:avLst/>
          </a:prstGeom>
        </p:spPr>
      </p:pic>
      <p:pic>
        <p:nvPicPr>
          <p:cNvPr id="7" name="Picture 6">
            <a:extLst>
              <a:ext uri="{FF2B5EF4-FFF2-40B4-BE49-F238E27FC236}">
                <a16:creationId xmlns:a16="http://schemas.microsoft.com/office/drawing/2014/main" id="{9AAEE761-DD45-8C28-F740-480D4B81D7D6}"/>
              </a:ext>
            </a:extLst>
          </p:cNvPr>
          <p:cNvPicPr>
            <a:picLocks noChangeAspect="1"/>
          </p:cNvPicPr>
          <p:nvPr/>
        </p:nvPicPr>
        <p:blipFill>
          <a:blip r:embed="rId4"/>
          <a:stretch>
            <a:fillRect/>
          </a:stretch>
        </p:blipFill>
        <p:spPr>
          <a:xfrm>
            <a:off x="1892761" y="1068179"/>
            <a:ext cx="1063235" cy="1275882"/>
          </a:xfrm>
          <a:prstGeom prst="rect">
            <a:avLst/>
          </a:prstGeom>
        </p:spPr>
      </p:pic>
      <p:pic>
        <p:nvPicPr>
          <p:cNvPr id="9" name="Picture 8">
            <a:extLst>
              <a:ext uri="{FF2B5EF4-FFF2-40B4-BE49-F238E27FC236}">
                <a16:creationId xmlns:a16="http://schemas.microsoft.com/office/drawing/2014/main" id="{FD646B93-3BFA-ACC3-7B83-E8919A421923}"/>
              </a:ext>
            </a:extLst>
          </p:cNvPr>
          <p:cNvPicPr>
            <a:picLocks noChangeAspect="1"/>
          </p:cNvPicPr>
          <p:nvPr/>
        </p:nvPicPr>
        <p:blipFill>
          <a:blip r:embed="rId5"/>
          <a:stretch>
            <a:fillRect/>
          </a:stretch>
        </p:blipFill>
        <p:spPr>
          <a:xfrm>
            <a:off x="3324378" y="1068179"/>
            <a:ext cx="1063235" cy="1275882"/>
          </a:xfrm>
          <a:prstGeom prst="rect">
            <a:avLst/>
          </a:prstGeom>
        </p:spPr>
      </p:pic>
      <p:pic>
        <p:nvPicPr>
          <p:cNvPr id="11" name="Picture 10">
            <a:extLst>
              <a:ext uri="{FF2B5EF4-FFF2-40B4-BE49-F238E27FC236}">
                <a16:creationId xmlns:a16="http://schemas.microsoft.com/office/drawing/2014/main" id="{388C9A37-EEA8-20A4-107B-E12D6AA446E7}"/>
              </a:ext>
            </a:extLst>
          </p:cNvPr>
          <p:cNvPicPr>
            <a:picLocks noChangeAspect="1"/>
          </p:cNvPicPr>
          <p:nvPr/>
        </p:nvPicPr>
        <p:blipFill>
          <a:blip r:embed="rId6"/>
          <a:stretch>
            <a:fillRect/>
          </a:stretch>
        </p:blipFill>
        <p:spPr>
          <a:xfrm>
            <a:off x="4755995" y="1068179"/>
            <a:ext cx="1063235" cy="1275882"/>
          </a:xfrm>
          <a:prstGeom prst="rect">
            <a:avLst/>
          </a:prstGeom>
        </p:spPr>
      </p:pic>
      <p:pic>
        <p:nvPicPr>
          <p:cNvPr id="13" name="Picture 12">
            <a:extLst>
              <a:ext uri="{FF2B5EF4-FFF2-40B4-BE49-F238E27FC236}">
                <a16:creationId xmlns:a16="http://schemas.microsoft.com/office/drawing/2014/main" id="{704F9F7C-CBCE-B735-AD20-B88CB812746B}"/>
              </a:ext>
            </a:extLst>
          </p:cNvPr>
          <p:cNvPicPr>
            <a:picLocks noChangeAspect="1"/>
          </p:cNvPicPr>
          <p:nvPr/>
        </p:nvPicPr>
        <p:blipFill>
          <a:blip r:embed="rId7"/>
          <a:stretch>
            <a:fillRect/>
          </a:stretch>
        </p:blipFill>
        <p:spPr>
          <a:xfrm>
            <a:off x="6187612" y="1068179"/>
            <a:ext cx="1063235" cy="1275882"/>
          </a:xfrm>
          <a:prstGeom prst="rect">
            <a:avLst/>
          </a:prstGeom>
        </p:spPr>
      </p:pic>
      <p:pic>
        <p:nvPicPr>
          <p:cNvPr id="15" name="Picture 14">
            <a:extLst>
              <a:ext uri="{FF2B5EF4-FFF2-40B4-BE49-F238E27FC236}">
                <a16:creationId xmlns:a16="http://schemas.microsoft.com/office/drawing/2014/main" id="{44CEF789-4647-D5B5-0791-C56AB4129B23}"/>
              </a:ext>
            </a:extLst>
          </p:cNvPr>
          <p:cNvPicPr>
            <a:picLocks noChangeAspect="1"/>
          </p:cNvPicPr>
          <p:nvPr/>
        </p:nvPicPr>
        <p:blipFill>
          <a:blip r:embed="rId8"/>
          <a:stretch>
            <a:fillRect/>
          </a:stretch>
        </p:blipFill>
        <p:spPr>
          <a:xfrm>
            <a:off x="7619229" y="1068179"/>
            <a:ext cx="1063235" cy="1275882"/>
          </a:xfrm>
          <a:prstGeom prst="rect">
            <a:avLst/>
          </a:prstGeom>
        </p:spPr>
      </p:pic>
      <p:pic>
        <p:nvPicPr>
          <p:cNvPr id="17" name="Picture 16">
            <a:extLst>
              <a:ext uri="{FF2B5EF4-FFF2-40B4-BE49-F238E27FC236}">
                <a16:creationId xmlns:a16="http://schemas.microsoft.com/office/drawing/2014/main" id="{D96CC975-B3D1-1FB7-48B2-81F367B92C60}"/>
              </a:ext>
            </a:extLst>
          </p:cNvPr>
          <p:cNvPicPr>
            <a:picLocks noChangeAspect="1"/>
          </p:cNvPicPr>
          <p:nvPr/>
        </p:nvPicPr>
        <p:blipFill>
          <a:blip r:embed="rId9"/>
          <a:stretch>
            <a:fillRect/>
          </a:stretch>
        </p:blipFill>
        <p:spPr>
          <a:xfrm>
            <a:off x="461144" y="2941680"/>
            <a:ext cx="1063235" cy="1275882"/>
          </a:xfrm>
          <a:prstGeom prst="rect">
            <a:avLst/>
          </a:prstGeom>
        </p:spPr>
      </p:pic>
      <p:pic>
        <p:nvPicPr>
          <p:cNvPr id="19" name="Picture 18">
            <a:extLst>
              <a:ext uri="{FF2B5EF4-FFF2-40B4-BE49-F238E27FC236}">
                <a16:creationId xmlns:a16="http://schemas.microsoft.com/office/drawing/2014/main" id="{B5B7B2D0-0C64-DC2F-EC19-7870A831AD92}"/>
              </a:ext>
            </a:extLst>
          </p:cNvPr>
          <p:cNvPicPr>
            <a:picLocks noChangeAspect="1"/>
          </p:cNvPicPr>
          <p:nvPr/>
        </p:nvPicPr>
        <p:blipFill>
          <a:blip r:embed="rId10"/>
          <a:stretch>
            <a:fillRect/>
          </a:stretch>
        </p:blipFill>
        <p:spPr>
          <a:xfrm>
            <a:off x="1871601" y="2941680"/>
            <a:ext cx="1063235" cy="1275882"/>
          </a:xfrm>
          <a:prstGeom prst="rect">
            <a:avLst/>
          </a:prstGeom>
        </p:spPr>
      </p:pic>
      <p:pic>
        <p:nvPicPr>
          <p:cNvPr id="21" name="Picture 20">
            <a:extLst>
              <a:ext uri="{FF2B5EF4-FFF2-40B4-BE49-F238E27FC236}">
                <a16:creationId xmlns:a16="http://schemas.microsoft.com/office/drawing/2014/main" id="{0CE03A78-3BA3-85AD-EB5D-69B6C2115CD9}"/>
              </a:ext>
            </a:extLst>
          </p:cNvPr>
          <p:cNvPicPr>
            <a:picLocks noChangeAspect="1"/>
          </p:cNvPicPr>
          <p:nvPr/>
        </p:nvPicPr>
        <p:blipFill>
          <a:blip r:embed="rId11"/>
          <a:stretch>
            <a:fillRect/>
          </a:stretch>
        </p:blipFill>
        <p:spPr>
          <a:xfrm>
            <a:off x="3323589" y="2941680"/>
            <a:ext cx="1063235" cy="1275882"/>
          </a:xfrm>
          <a:prstGeom prst="rect">
            <a:avLst/>
          </a:prstGeom>
        </p:spPr>
      </p:pic>
      <p:pic>
        <p:nvPicPr>
          <p:cNvPr id="23" name="Picture 22">
            <a:extLst>
              <a:ext uri="{FF2B5EF4-FFF2-40B4-BE49-F238E27FC236}">
                <a16:creationId xmlns:a16="http://schemas.microsoft.com/office/drawing/2014/main" id="{86F63E16-1540-FA4E-3C0D-E3382479A8D2}"/>
              </a:ext>
            </a:extLst>
          </p:cNvPr>
          <p:cNvPicPr>
            <a:picLocks noChangeAspect="1"/>
          </p:cNvPicPr>
          <p:nvPr/>
        </p:nvPicPr>
        <p:blipFill>
          <a:blip r:embed="rId12"/>
          <a:stretch>
            <a:fillRect/>
          </a:stretch>
        </p:blipFill>
        <p:spPr>
          <a:xfrm>
            <a:off x="4755600" y="2941680"/>
            <a:ext cx="1063235" cy="1275882"/>
          </a:xfrm>
          <a:prstGeom prst="rect">
            <a:avLst/>
          </a:prstGeom>
        </p:spPr>
      </p:pic>
      <p:pic>
        <p:nvPicPr>
          <p:cNvPr id="25" name="Picture 24">
            <a:extLst>
              <a:ext uri="{FF2B5EF4-FFF2-40B4-BE49-F238E27FC236}">
                <a16:creationId xmlns:a16="http://schemas.microsoft.com/office/drawing/2014/main" id="{4A29CF26-093B-8D7F-372B-E995D8764010}"/>
              </a:ext>
            </a:extLst>
          </p:cNvPr>
          <p:cNvPicPr>
            <a:picLocks noChangeAspect="1"/>
          </p:cNvPicPr>
          <p:nvPr/>
        </p:nvPicPr>
        <p:blipFill>
          <a:blip r:embed="rId13"/>
          <a:stretch>
            <a:fillRect/>
          </a:stretch>
        </p:blipFill>
        <p:spPr>
          <a:xfrm>
            <a:off x="6187611" y="2941680"/>
            <a:ext cx="1063235" cy="1275882"/>
          </a:xfrm>
          <a:prstGeom prst="rect">
            <a:avLst/>
          </a:prstGeom>
        </p:spPr>
      </p:pic>
      <p:pic>
        <p:nvPicPr>
          <p:cNvPr id="27" name="Picture 26">
            <a:extLst>
              <a:ext uri="{FF2B5EF4-FFF2-40B4-BE49-F238E27FC236}">
                <a16:creationId xmlns:a16="http://schemas.microsoft.com/office/drawing/2014/main" id="{E2A4A2E0-26C0-8824-CA41-5637C6CA3361}"/>
              </a:ext>
            </a:extLst>
          </p:cNvPr>
          <p:cNvPicPr>
            <a:picLocks noChangeAspect="1"/>
          </p:cNvPicPr>
          <p:nvPr/>
        </p:nvPicPr>
        <p:blipFill>
          <a:blip r:embed="rId14"/>
          <a:stretch>
            <a:fillRect/>
          </a:stretch>
        </p:blipFill>
        <p:spPr>
          <a:xfrm>
            <a:off x="7619622" y="2941680"/>
            <a:ext cx="1063235" cy="1275882"/>
          </a:xfrm>
          <a:prstGeom prst="rect">
            <a:avLst/>
          </a:prstGeom>
        </p:spPr>
      </p:pic>
      <p:sp>
        <p:nvSpPr>
          <p:cNvPr id="34" name="TextBox 33">
            <a:extLst>
              <a:ext uri="{FF2B5EF4-FFF2-40B4-BE49-F238E27FC236}">
                <a16:creationId xmlns:a16="http://schemas.microsoft.com/office/drawing/2014/main" id="{6B0ECE49-CD4B-06C3-DDB7-58D26CFDAAC2}"/>
              </a:ext>
            </a:extLst>
          </p:cNvPr>
          <p:cNvSpPr txBox="1"/>
          <p:nvPr/>
        </p:nvSpPr>
        <p:spPr>
          <a:xfrm>
            <a:off x="361954" y="750584"/>
            <a:ext cx="4572000" cy="338554"/>
          </a:xfrm>
          <a:prstGeom prst="rect">
            <a:avLst/>
          </a:prstGeom>
          <a:noFill/>
        </p:spPr>
        <p:txBody>
          <a:bodyPr wrap="square">
            <a:spAutoFit/>
          </a:bodyPr>
          <a:lstStyle/>
          <a:p>
            <a:r>
              <a:rPr kumimoji="0" lang="en-US" sz="1600" b="1" i="0" u="none" strike="noStrike" kern="1200" cap="none" spc="-50" normalizeH="0" baseline="0" noProof="0">
                <a:ln>
                  <a:noFill/>
                </a:ln>
                <a:solidFill>
                  <a:srgbClr val="245195"/>
                </a:solidFill>
                <a:effectLst/>
                <a:uLnTx/>
                <a:uFillTx/>
                <a:latin typeface="Univers Condensed"/>
                <a:ea typeface="+mn-ea"/>
                <a:cs typeface="+mn-cs"/>
              </a:rPr>
              <a:t>Effective presence and language</a:t>
            </a:r>
            <a:endParaRPr lang="en-GB" sz="1200">
              <a:solidFill>
                <a:srgbClr val="245195"/>
              </a:solidFill>
            </a:endParaRPr>
          </a:p>
        </p:txBody>
      </p:sp>
      <p:sp>
        <p:nvSpPr>
          <p:cNvPr id="35" name="TextBox 34">
            <a:extLst>
              <a:ext uri="{FF2B5EF4-FFF2-40B4-BE49-F238E27FC236}">
                <a16:creationId xmlns:a16="http://schemas.microsoft.com/office/drawing/2014/main" id="{BADC6F03-064E-3692-4F61-AD8825A1DBDF}"/>
              </a:ext>
            </a:extLst>
          </p:cNvPr>
          <p:cNvSpPr txBox="1"/>
          <p:nvPr/>
        </p:nvSpPr>
        <p:spPr>
          <a:xfrm>
            <a:off x="361954" y="2626941"/>
            <a:ext cx="4572000" cy="338554"/>
          </a:xfrm>
          <a:prstGeom prst="rect">
            <a:avLst/>
          </a:prstGeom>
          <a:noFill/>
        </p:spPr>
        <p:txBody>
          <a:bodyPr wrap="square">
            <a:spAutoFit/>
          </a:bodyPr>
          <a:lstStyle/>
          <a:p>
            <a:r>
              <a:rPr kumimoji="0" lang="en-US" sz="1600" b="1" i="0" u="none" strike="noStrike" kern="1200" cap="none" spc="-50" normalizeH="0" baseline="0" noProof="0">
                <a:ln>
                  <a:noFill/>
                </a:ln>
                <a:solidFill>
                  <a:srgbClr val="834586"/>
                </a:solidFill>
                <a:effectLst/>
                <a:uLnTx/>
                <a:uFillTx/>
                <a:latin typeface="Univers Condensed"/>
                <a:ea typeface="+mn-ea"/>
                <a:cs typeface="+mn-cs"/>
              </a:rPr>
              <a:t>Preventing and addressing conflict</a:t>
            </a:r>
            <a:endParaRPr lang="en-GB" sz="1200">
              <a:solidFill>
                <a:srgbClr val="834586"/>
              </a:solidFill>
            </a:endParaRPr>
          </a:p>
        </p:txBody>
      </p:sp>
      <p:sp>
        <p:nvSpPr>
          <p:cNvPr id="40" name="Text Placeholder 1">
            <a:extLst>
              <a:ext uri="{FF2B5EF4-FFF2-40B4-BE49-F238E27FC236}">
                <a16:creationId xmlns:a16="http://schemas.microsoft.com/office/drawing/2014/main" id="{499C2AB6-6EB5-C7E3-893A-393DC1A8A9B6}"/>
              </a:ext>
            </a:extLst>
          </p:cNvPr>
          <p:cNvSpPr>
            <a:spLocks noGrp="1"/>
          </p:cNvSpPr>
          <p:nvPr>
            <p:ph type="body" sz="quarter" idx="14"/>
          </p:nvPr>
        </p:nvSpPr>
        <p:spPr>
          <a:xfrm>
            <a:off x="461144" y="2384525"/>
            <a:ext cx="1063235" cy="307031"/>
          </a:xfrm>
        </p:spPr>
        <p:txBody>
          <a:bodyPr>
            <a:normAutofit lnSpcReduction="10000"/>
          </a:bodyPr>
          <a:lstStyle/>
          <a:p>
            <a:pPr marL="0" indent="0">
              <a:buNone/>
            </a:pPr>
            <a:r>
              <a:rPr lang="en-GB" sz="1050" b="1">
                <a:latin typeface="+mj-lt"/>
              </a:rPr>
              <a:t>#01 Radar and be seen looking</a:t>
            </a:r>
          </a:p>
        </p:txBody>
      </p:sp>
      <p:sp>
        <p:nvSpPr>
          <p:cNvPr id="41" name="Text Placeholder 1">
            <a:extLst>
              <a:ext uri="{FF2B5EF4-FFF2-40B4-BE49-F238E27FC236}">
                <a16:creationId xmlns:a16="http://schemas.microsoft.com/office/drawing/2014/main" id="{B1364782-CD33-D270-A443-5EA48106D99A}"/>
              </a:ext>
            </a:extLst>
          </p:cNvPr>
          <p:cNvSpPr txBox="1">
            <a:spLocks/>
          </p:cNvSpPr>
          <p:nvPr/>
        </p:nvSpPr>
        <p:spPr>
          <a:xfrm>
            <a:off x="1891030" y="2385326"/>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#02 Assertive body language</a:t>
            </a:r>
          </a:p>
        </p:txBody>
      </p:sp>
      <p:sp>
        <p:nvSpPr>
          <p:cNvPr id="42" name="Text Placeholder 1">
            <a:extLst>
              <a:ext uri="{FF2B5EF4-FFF2-40B4-BE49-F238E27FC236}">
                <a16:creationId xmlns:a16="http://schemas.microsoft.com/office/drawing/2014/main" id="{FDAAD7F9-7255-93A6-FAF8-1223367F1CDC}"/>
              </a:ext>
            </a:extLst>
          </p:cNvPr>
          <p:cNvSpPr txBox="1">
            <a:spLocks/>
          </p:cNvSpPr>
          <p:nvPr/>
        </p:nvSpPr>
        <p:spPr>
          <a:xfrm>
            <a:off x="3323589" y="2384525"/>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#03 Strong voice</a:t>
            </a:r>
            <a:br>
              <a:rPr lang="en-GB" sz="1050" b="1">
                <a:latin typeface="+mj-lt"/>
              </a:rPr>
            </a:br>
            <a:endParaRPr lang="en-GB" sz="1050" b="1">
              <a:latin typeface="+mj-lt"/>
            </a:endParaRPr>
          </a:p>
        </p:txBody>
      </p:sp>
      <p:sp>
        <p:nvSpPr>
          <p:cNvPr id="43" name="Text Placeholder 1">
            <a:extLst>
              <a:ext uri="{FF2B5EF4-FFF2-40B4-BE49-F238E27FC236}">
                <a16:creationId xmlns:a16="http://schemas.microsoft.com/office/drawing/2014/main" id="{E3151EEE-4E34-BEC7-E357-659FE0B6BB6B}"/>
              </a:ext>
            </a:extLst>
          </p:cNvPr>
          <p:cNvSpPr txBox="1">
            <a:spLocks/>
          </p:cNvSpPr>
          <p:nvPr/>
        </p:nvSpPr>
        <p:spPr>
          <a:xfrm>
            <a:off x="4753475" y="2384524"/>
            <a:ext cx="112662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#04 Clear directions</a:t>
            </a:r>
            <a:br>
              <a:rPr lang="en-GB" sz="1050" b="1">
                <a:latin typeface="+mj-lt"/>
              </a:rPr>
            </a:br>
            <a:endParaRPr lang="en-GB" sz="1050" b="1">
              <a:latin typeface="+mj-lt"/>
            </a:endParaRPr>
          </a:p>
        </p:txBody>
      </p:sp>
      <p:sp>
        <p:nvSpPr>
          <p:cNvPr id="44" name="Text Placeholder 1">
            <a:extLst>
              <a:ext uri="{FF2B5EF4-FFF2-40B4-BE49-F238E27FC236}">
                <a16:creationId xmlns:a16="http://schemas.microsoft.com/office/drawing/2014/main" id="{3094FBFE-FC2E-1571-E928-4BC3AC38A87B}"/>
              </a:ext>
            </a:extLst>
          </p:cNvPr>
          <p:cNvSpPr txBox="1">
            <a:spLocks/>
          </p:cNvSpPr>
          <p:nvPr/>
        </p:nvSpPr>
        <p:spPr>
          <a:xfrm>
            <a:off x="6183361" y="2384524"/>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#05 Purpose not power</a:t>
            </a:r>
          </a:p>
        </p:txBody>
      </p:sp>
      <p:sp>
        <p:nvSpPr>
          <p:cNvPr id="45" name="Text Placeholder 1">
            <a:extLst>
              <a:ext uri="{FF2B5EF4-FFF2-40B4-BE49-F238E27FC236}">
                <a16:creationId xmlns:a16="http://schemas.microsoft.com/office/drawing/2014/main" id="{FB350753-1C79-F923-F0A6-26893670A36B}"/>
              </a:ext>
            </a:extLst>
          </p:cNvPr>
          <p:cNvSpPr txBox="1">
            <a:spLocks/>
          </p:cNvSpPr>
          <p:nvPr/>
        </p:nvSpPr>
        <p:spPr>
          <a:xfrm>
            <a:off x="7619228" y="2384524"/>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#06 Code switching</a:t>
            </a:r>
            <a:br>
              <a:rPr lang="en-GB" sz="1050" b="1">
                <a:latin typeface="+mj-lt"/>
              </a:rPr>
            </a:br>
            <a:endParaRPr lang="en-GB" sz="1050" b="1">
              <a:latin typeface="+mj-lt"/>
            </a:endParaRPr>
          </a:p>
        </p:txBody>
      </p:sp>
      <p:sp>
        <p:nvSpPr>
          <p:cNvPr id="46" name="Text Placeholder 1">
            <a:extLst>
              <a:ext uri="{FF2B5EF4-FFF2-40B4-BE49-F238E27FC236}">
                <a16:creationId xmlns:a16="http://schemas.microsoft.com/office/drawing/2014/main" id="{BF9ADD8C-5079-898B-85D2-CA513B567597}"/>
              </a:ext>
            </a:extLst>
          </p:cNvPr>
          <p:cNvSpPr txBox="1">
            <a:spLocks/>
          </p:cNvSpPr>
          <p:nvPr/>
        </p:nvSpPr>
        <p:spPr>
          <a:xfrm>
            <a:off x="461143" y="4252100"/>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#07 Warm / firm</a:t>
            </a:r>
            <a:br>
              <a:rPr lang="en-GB" sz="1050" b="1">
                <a:latin typeface="+mj-lt"/>
              </a:rPr>
            </a:br>
            <a:endParaRPr lang="en-GB" sz="1050" b="1">
              <a:latin typeface="+mj-lt"/>
            </a:endParaRPr>
          </a:p>
        </p:txBody>
      </p:sp>
      <p:sp>
        <p:nvSpPr>
          <p:cNvPr id="47" name="Text Placeholder 1">
            <a:extLst>
              <a:ext uri="{FF2B5EF4-FFF2-40B4-BE49-F238E27FC236}">
                <a16:creationId xmlns:a16="http://schemas.microsoft.com/office/drawing/2014/main" id="{79757223-E0F9-0A25-E257-2B7A93503EE8}"/>
              </a:ext>
            </a:extLst>
          </p:cNvPr>
          <p:cNvSpPr txBox="1">
            <a:spLocks/>
          </p:cNvSpPr>
          <p:nvPr/>
        </p:nvSpPr>
        <p:spPr>
          <a:xfrm>
            <a:off x="1871601" y="4252100"/>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#08 Pre-empting problems</a:t>
            </a:r>
          </a:p>
        </p:txBody>
      </p:sp>
      <p:sp>
        <p:nvSpPr>
          <p:cNvPr id="48" name="Text Placeholder 1">
            <a:extLst>
              <a:ext uri="{FF2B5EF4-FFF2-40B4-BE49-F238E27FC236}">
                <a16:creationId xmlns:a16="http://schemas.microsoft.com/office/drawing/2014/main" id="{1C48AEF9-E51D-7621-D265-D793603E26B2}"/>
              </a:ext>
            </a:extLst>
          </p:cNvPr>
          <p:cNvSpPr txBox="1">
            <a:spLocks/>
          </p:cNvSpPr>
          <p:nvPr/>
        </p:nvSpPr>
        <p:spPr>
          <a:xfrm>
            <a:off x="3323589" y="4252099"/>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#09 Least invasive intervention</a:t>
            </a:r>
          </a:p>
        </p:txBody>
      </p:sp>
      <p:sp>
        <p:nvSpPr>
          <p:cNvPr id="50" name="Text Placeholder 1">
            <a:extLst>
              <a:ext uri="{FF2B5EF4-FFF2-40B4-BE49-F238E27FC236}">
                <a16:creationId xmlns:a16="http://schemas.microsoft.com/office/drawing/2014/main" id="{00CA05E2-60E3-0BB7-916F-6304F2CDB57C}"/>
              </a:ext>
            </a:extLst>
          </p:cNvPr>
          <p:cNvSpPr txBox="1">
            <a:spLocks/>
          </p:cNvSpPr>
          <p:nvPr/>
        </p:nvSpPr>
        <p:spPr>
          <a:xfrm>
            <a:off x="4753475" y="4252099"/>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#10 Emotional constancy</a:t>
            </a:r>
          </a:p>
        </p:txBody>
      </p:sp>
      <p:sp>
        <p:nvSpPr>
          <p:cNvPr id="51" name="Text Placeholder 1">
            <a:extLst>
              <a:ext uri="{FF2B5EF4-FFF2-40B4-BE49-F238E27FC236}">
                <a16:creationId xmlns:a16="http://schemas.microsoft.com/office/drawing/2014/main" id="{23C1765A-C6DA-6305-52A6-D06D9D0F23FF}"/>
              </a:ext>
            </a:extLst>
          </p:cNvPr>
          <p:cNvSpPr txBox="1">
            <a:spLocks/>
          </p:cNvSpPr>
          <p:nvPr/>
        </p:nvSpPr>
        <p:spPr>
          <a:xfrm>
            <a:off x="6183360" y="4252099"/>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#11 Giving effective consequences</a:t>
            </a:r>
          </a:p>
        </p:txBody>
      </p:sp>
      <p:sp>
        <p:nvSpPr>
          <p:cNvPr id="52" name="Text Placeholder 1">
            <a:extLst>
              <a:ext uri="{FF2B5EF4-FFF2-40B4-BE49-F238E27FC236}">
                <a16:creationId xmlns:a16="http://schemas.microsoft.com/office/drawing/2014/main" id="{46A7F771-2BC1-6574-90E6-9FBA8C8B21D3}"/>
              </a:ext>
            </a:extLst>
          </p:cNvPr>
          <p:cNvSpPr txBox="1">
            <a:spLocks/>
          </p:cNvSpPr>
          <p:nvPr/>
        </p:nvSpPr>
        <p:spPr>
          <a:xfrm>
            <a:off x="7613245" y="4252099"/>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#12 Create space to de-escalate</a:t>
            </a:r>
          </a:p>
        </p:txBody>
      </p:sp>
    </p:spTree>
    <p:extLst>
      <p:ext uri="{BB962C8B-B14F-4D97-AF65-F5344CB8AC3E}">
        <p14:creationId xmlns:p14="http://schemas.microsoft.com/office/powerpoint/2010/main" val="1308502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F3449-BBC9-6E1D-E744-435363ECE0D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DFB5DD3-3AEA-4CFC-6F83-4672C327BD45}"/>
              </a:ext>
            </a:extLst>
          </p:cNvPr>
          <p:cNvSpPr>
            <a:spLocks noGrp="1"/>
          </p:cNvSpPr>
          <p:nvPr>
            <p:ph type="subTitle" idx="1"/>
          </p:nvPr>
        </p:nvSpPr>
        <p:spPr/>
        <p:txBody>
          <a:bodyPr>
            <a:normAutofit lnSpcReduction="10000"/>
          </a:bodyPr>
          <a:lstStyle/>
          <a:p>
            <a:r>
              <a:rPr lang="en-GB"/>
              <a:t>Leading Prison Landings: The strategies (2)</a:t>
            </a:r>
          </a:p>
        </p:txBody>
      </p:sp>
      <p:pic>
        <p:nvPicPr>
          <p:cNvPr id="5" name="Picture 4">
            <a:extLst>
              <a:ext uri="{FF2B5EF4-FFF2-40B4-BE49-F238E27FC236}">
                <a16:creationId xmlns:a16="http://schemas.microsoft.com/office/drawing/2014/main" id="{C190E11E-156C-B6B3-E58C-68A5BAB6B701}"/>
              </a:ext>
            </a:extLst>
          </p:cNvPr>
          <p:cNvPicPr>
            <a:picLocks noChangeAspect="1"/>
          </p:cNvPicPr>
          <p:nvPr/>
        </p:nvPicPr>
        <p:blipFill>
          <a:blip r:embed="rId3"/>
          <a:srcRect/>
          <a:stretch/>
        </p:blipFill>
        <p:spPr>
          <a:xfrm>
            <a:off x="461144" y="1068179"/>
            <a:ext cx="1063235" cy="1275882"/>
          </a:xfrm>
          <a:prstGeom prst="rect">
            <a:avLst/>
          </a:prstGeom>
        </p:spPr>
      </p:pic>
      <p:pic>
        <p:nvPicPr>
          <p:cNvPr id="7" name="Picture 6">
            <a:extLst>
              <a:ext uri="{FF2B5EF4-FFF2-40B4-BE49-F238E27FC236}">
                <a16:creationId xmlns:a16="http://schemas.microsoft.com/office/drawing/2014/main" id="{4434B391-AFB8-191A-B331-64E94313E1E6}"/>
              </a:ext>
            </a:extLst>
          </p:cNvPr>
          <p:cNvPicPr>
            <a:picLocks noChangeAspect="1"/>
          </p:cNvPicPr>
          <p:nvPr/>
        </p:nvPicPr>
        <p:blipFill>
          <a:blip r:embed="rId4"/>
          <a:srcRect/>
          <a:stretch/>
        </p:blipFill>
        <p:spPr>
          <a:xfrm>
            <a:off x="1892761" y="1068179"/>
            <a:ext cx="1063235" cy="1275882"/>
          </a:xfrm>
          <a:prstGeom prst="rect">
            <a:avLst/>
          </a:prstGeom>
        </p:spPr>
      </p:pic>
      <p:pic>
        <p:nvPicPr>
          <p:cNvPr id="9" name="Picture 8">
            <a:extLst>
              <a:ext uri="{FF2B5EF4-FFF2-40B4-BE49-F238E27FC236}">
                <a16:creationId xmlns:a16="http://schemas.microsoft.com/office/drawing/2014/main" id="{9F2C748D-43BB-36C1-5624-E1C3553AEF75}"/>
              </a:ext>
            </a:extLst>
          </p:cNvPr>
          <p:cNvPicPr>
            <a:picLocks noChangeAspect="1"/>
          </p:cNvPicPr>
          <p:nvPr/>
        </p:nvPicPr>
        <p:blipFill>
          <a:blip r:embed="rId5"/>
          <a:srcRect/>
          <a:stretch/>
        </p:blipFill>
        <p:spPr>
          <a:xfrm>
            <a:off x="3324378" y="1068179"/>
            <a:ext cx="1063235" cy="1275882"/>
          </a:xfrm>
          <a:prstGeom prst="rect">
            <a:avLst/>
          </a:prstGeom>
        </p:spPr>
      </p:pic>
      <p:pic>
        <p:nvPicPr>
          <p:cNvPr id="11" name="Picture 10">
            <a:extLst>
              <a:ext uri="{FF2B5EF4-FFF2-40B4-BE49-F238E27FC236}">
                <a16:creationId xmlns:a16="http://schemas.microsoft.com/office/drawing/2014/main" id="{EFF8ECBB-4B17-A9A5-BDE7-21A5A9D911B8}"/>
              </a:ext>
            </a:extLst>
          </p:cNvPr>
          <p:cNvPicPr>
            <a:picLocks noChangeAspect="1"/>
          </p:cNvPicPr>
          <p:nvPr/>
        </p:nvPicPr>
        <p:blipFill>
          <a:blip r:embed="rId6"/>
          <a:srcRect/>
          <a:stretch/>
        </p:blipFill>
        <p:spPr>
          <a:xfrm>
            <a:off x="4755995" y="1068179"/>
            <a:ext cx="1063235" cy="1275882"/>
          </a:xfrm>
          <a:prstGeom prst="rect">
            <a:avLst/>
          </a:prstGeom>
        </p:spPr>
      </p:pic>
      <p:pic>
        <p:nvPicPr>
          <p:cNvPr id="13" name="Picture 12">
            <a:extLst>
              <a:ext uri="{FF2B5EF4-FFF2-40B4-BE49-F238E27FC236}">
                <a16:creationId xmlns:a16="http://schemas.microsoft.com/office/drawing/2014/main" id="{65F30C38-AD99-E246-1EAE-1BDB316DCF2F}"/>
              </a:ext>
            </a:extLst>
          </p:cNvPr>
          <p:cNvPicPr>
            <a:picLocks noChangeAspect="1"/>
          </p:cNvPicPr>
          <p:nvPr/>
        </p:nvPicPr>
        <p:blipFill>
          <a:blip r:embed="rId7"/>
          <a:srcRect/>
          <a:stretch/>
        </p:blipFill>
        <p:spPr>
          <a:xfrm>
            <a:off x="6187612" y="1068179"/>
            <a:ext cx="1063235" cy="1275882"/>
          </a:xfrm>
          <a:prstGeom prst="rect">
            <a:avLst/>
          </a:prstGeom>
        </p:spPr>
      </p:pic>
      <p:pic>
        <p:nvPicPr>
          <p:cNvPr id="15" name="Picture 14">
            <a:extLst>
              <a:ext uri="{FF2B5EF4-FFF2-40B4-BE49-F238E27FC236}">
                <a16:creationId xmlns:a16="http://schemas.microsoft.com/office/drawing/2014/main" id="{D0F34A86-095C-EDAD-60D9-0A43F5C57A90}"/>
              </a:ext>
            </a:extLst>
          </p:cNvPr>
          <p:cNvPicPr>
            <a:picLocks noChangeAspect="1"/>
          </p:cNvPicPr>
          <p:nvPr/>
        </p:nvPicPr>
        <p:blipFill>
          <a:blip r:embed="rId8"/>
          <a:srcRect/>
          <a:stretch/>
        </p:blipFill>
        <p:spPr>
          <a:xfrm>
            <a:off x="7619229" y="1068179"/>
            <a:ext cx="1063235" cy="1275882"/>
          </a:xfrm>
          <a:prstGeom prst="rect">
            <a:avLst/>
          </a:prstGeom>
        </p:spPr>
      </p:pic>
      <p:pic>
        <p:nvPicPr>
          <p:cNvPr id="17" name="Picture 16">
            <a:extLst>
              <a:ext uri="{FF2B5EF4-FFF2-40B4-BE49-F238E27FC236}">
                <a16:creationId xmlns:a16="http://schemas.microsoft.com/office/drawing/2014/main" id="{764A4436-FCC5-96A9-4EA4-B0CE2B071E0C}"/>
              </a:ext>
            </a:extLst>
          </p:cNvPr>
          <p:cNvPicPr>
            <a:picLocks noChangeAspect="1"/>
          </p:cNvPicPr>
          <p:nvPr/>
        </p:nvPicPr>
        <p:blipFill>
          <a:blip r:embed="rId9"/>
          <a:srcRect/>
          <a:stretch/>
        </p:blipFill>
        <p:spPr>
          <a:xfrm>
            <a:off x="461144" y="2935330"/>
            <a:ext cx="1063235" cy="1275882"/>
          </a:xfrm>
          <a:prstGeom prst="rect">
            <a:avLst/>
          </a:prstGeom>
        </p:spPr>
      </p:pic>
      <p:pic>
        <p:nvPicPr>
          <p:cNvPr id="19" name="Picture 18">
            <a:extLst>
              <a:ext uri="{FF2B5EF4-FFF2-40B4-BE49-F238E27FC236}">
                <a16:creationId xmlns:a16="http://schemas.microsoft.com/office/drawing/2014/main" id="{BEA79504-A881-1A69-E0CD-0ECB8EA19D1C}"/>
              </a:ext>
            </a:extLst>
          </p:cNvPr>
          <p:cNvPicPr>
            <a:picLocks noChangeAspect="1"/>
          </p:cNvPicPr>
          <p:nvPr/>
        </p:nvPicPr>
        <p:blipFill>
          <a:blip r:embed="rId10"/>
          <a:srcRect/>
          <a:stretch/>
        </p:blipFill>
        <p:spPr>
          <a:xfrm>
            <a:off x="1871601" y="2935330"/>
            <a:ext cx="1063235" cy="1275882"/>
          </a:xfrm>
          <a:prstGeom prst="rect">
            <a:avLst/>
          </a:prstGeom>
        </p:spPr>
      </p:pic>
      <p:pic>
        <p:nvPicPr>
          <p:cNvPr id="21" name="Picture 20">
            <a:extLst>
              <a:ext uri="{FF2B5EF4-FFF2-40B4-BE49-F238E27FC236}">
                <a16:creationId xmlns:a16="http://schemas.microsoft.com/office/drawing/2014/main" id="{1BFB9298-7A55-1777-EF13-8D0967070AAB}"/>
              </a:ext>
            </a:extLst>
          </p:cNvPr>
          <p:cNvPicPr>
            <a:picLocks noChangeAspect="1"/>
          </p:cNvPicPr>
          <p:nvPr/>
        </p:nvPicPr>
        <p:blipFill>
          <a:blip r:embed="rId11"/>
          <a:srcRect/>
          <a:stretch/>
        </p:blipFill>
        <p:spPr>
          <a:xfrm>
            <a:off x="3323589" y="2935330"/>
            <a:ext cx="1063235" cy="1275882"/>
          </a:xfrm>
          <a:prstGeom prst="rect">
            <a:avLst/>
          </a:prstGeom>
        </p:spPr>
      </p:pic>
      <p:pic>
        <p:nvPicPr>
          <p:cNvPr id="23" name="Picture 22">
            <a:extLst>
              <a:ext uri="{FF2B5EF4-FFF2-40B4-BE49-F238E27FC236}">
                <a16:creationId xmlns:a16="http://schemas.microsoft.com/office/drawing/2014/main" id="{C366CC30-D995-B615-B12B-F8212B4AA129}"/>
              </a:ext>
            </a:extLst>
          </p:cNvPr>
          <p:cNvPicPr>
            <a:picLocks noChangeAspect="1"/>
          </p:cNvPicPr>
          <p:nvPr/>
        </p:nvPicPr>
        <p:blipFill>
          <a:blip r:embed="rId12"/>
          <a:srcRect/>
          <a:stretch/>
        </p:blipFill>
        <p:spPr>
          <a:xfrm>
            <a:off x="4755600" y="2935330"/>
            <a:ext cx="1063235" cy="1275882"/>
          </a:xfrm>
          <a:prstGeom prst="rect">
            <a:avLst/>
          </a:prstGeom>
        </p:spPr>
      </p:pic>
      <p:pic>
        <p:nvPicPr>
          <p:cNvPr id="25" name="Picture 24">
            <a:extLst>
              <a:ext uri="{FF2B5EF4-FFF2-40B4-BE49-F238E27FC236}">
                <a16:creationId xmlns:a16="http://schemas.microsoft.com/office/drawing/2014/main" id="{DCF09874-0EBB-A44E-46E0-4A4CD3E99A52}"/>
              </a:ext>
            </a:extLst>
          </p:cNvPr>
          <p:cNvPicPr>
            <a:picLocks noChangeAspect="1"/>
          </p:cNvPicPr>
          <p:nvPr/>
        </p:nvPicPr>
        <p:blipFill>
          <a:blip r:embed="rId13"/>
          <a:srcRect/>
          <a:stretch/>
        </p:blipFill>
        <p:spPr>
          <a:xfrm>
            <a:off x="6187611" y="2935330"/>
            <a:ext cx="1063235" cy="1275882"/>
          </a:xfrm>
          <a:prstGeom prst="rect">
            <a:avLst/>
          </a:prstGeom>
        </p:spPr>
      </p:pic>
      <p:pic>
        <p:nvPicPr>
          <p:cNvPr id="27" name="Picture 26">
            <a:extLst>
              <a:ext uri="{FF2B5EF4-FFF2-40B4-BE49-F238E27FC236}">
                <a16:creationId xmlns:a16="http://schemas.microsoft.com/office/drawing/2014/main" id="{C9B8E30B-B723-9A68-6020-9025B8622F21}"/>
              </a:ext>
            </a:extLst>
          </p:cNvPr>
          <p:cNvPicPr>
            <a:picLocks noChangeAspect="1"/>
          </p:cNvPicPr>
          <p:nvPr/>
        </p:nvPicPr>
        <p:blipFill>
          <a:blip r:embed="rId14"/>
          <a:srcRect/>
          <a:stretch/>
        </p:blipFill>
        <p:spPr>
          <a:xfrm>
            <a:off x="7619622" y="2935330"/>
            <a:ext cx="1063235" cy="1275882"/>
          </a:xfrm>
          <a:prstGeom prst="rect">
            <a:avLst/>
          </a:prstGeom>
        </p:spPr>
      </p:pic>
      <p:sp>
        <p:nvSpPr>
          <p:cNvPr id="4" name="TextBox 3">
            <a:extLst>
              <a:ext uri="{FF2B5EF4-FFF2-40B4-BE49-F238E27FC236}">
                <a16:creationId xmlns:a16="http://schemas.microsoft.com/office/drawing/2014/main" id="{FCDC2D33-0AAE-EDE4-0664-BF6189AEB403}"/>
              </a:ext>
            </a:extLst>
          </p:cNvPr>
          <p:cNvSpPr txBox="1"/>
          <p:nvPr/>
        </p:nvSpPr>
        <p:spPr>
          <a:xfrm>
            <a:off x="4191004" y="712480"/>
            <a:ext cx="4572000" cy="338554"/>
          </a:xfrm>
          <a:prstGeom prst="rect">
            <a:avLst/>
          </a:prstGeom>
          <a:noFill/>
        </p:spPr>
        <p:txBody>
          <a:bodyPr wrap="square">
            <a:spAutoFit/>
          </a:bodyPr>
          <a:lstStyle/>
          <a:p>
            <a:pPr algn="r"/>
            <a:r>
              <a:rPr kumimoji="0" lang="en-US" sz="1600" b="1" i="0" u="none" strike="noStrike" kern="1200" cap="none" spc="-50" normalizeH="0" baseline="0" noProof="0">
                <a:ln>
                  <a:noFill/>
                </a:ln>
                <a:solidFill>
                  <a:srgbClr val="E2463A"/>
                </a:solidFill>
                <a:effectLst/>
                <a:uLnTx/>
                <a:uFillTx/>
                <a:latin typeface="Univers Condensed"/>
                <a:ea typeface="+mn-ea"/>
                <a:cs typeface="+mn-cs"/>
              </a:rPr>
              <a:t>Promoting change</a:t>
            </a:r>
            <a:endParaRPr lang="en-GB" sz="1200">
              <a:solidFill>
                <a:srgbClr val="E2463A"/>
              </a:solidFill>
            </a:endParaRPr>
          </a:p>
        </p:txBody>
      </p:sp>
      <p:sp>
        <p:nvSpPr>
          <p:cNvPr id="6" name="TextBox 5">
            <a:extLst>
              <a:ext uri="{FF2B5EF4-FFF2-40B4-BE49-F238E27FC236}">
                <a16:creationId xmlns:a16="http://schemas.microsoft.com/office/drawing/2014/main" id="{987571E2-7630-267D-5011-4ACE8D698C83}"/>
              </a:ext>
            </a:extLst>
          </p:cNvPr>
          <p:cNvSpPr txBox="1"/>
          <p:nvPr/>
        </p:nvSpPr>
        <p:spPr>
          <a:xfrm>
            <a:off x="4191004" y="2607319"/>
            <a:ext cx="4572000" cy="338554"/>
          </a:xfrm>
          <a:prstGeom prst="rect">
            <a:avLst/>
          </a:prstGeom>
          <a:noFill/>
        </p:spPr>
        <p:txBody>
          <a:bodyPr wrap="square">
            <a:spAutoFit/>
          </a:bodyPr>
          <a:lstStyle/>
          <a:p>
            <a:pPr algn="r"/>
            <a:r>
              <a:rPr kumimoji="0" lang="en-US" sz="1600" b="1" i="0" u="none" strike="noStrike" kern="1200" cap="none" spc="-50" normalizeH="0" baseline="0" noProof="0">
                <a:ln>
                  <a:noFill/>
                </a:ln>
                <a:solidFill>
                  <a:srgbClr val="ED772C"/>
                </a:solidFill>
                <a:effectLst/>
                <a:uLnTx/>
                <a:uFillTx/>
                <a:latin typeface="Univers Condensed"/>
                <a:ea typeface="+mn-ea"/>
                <a:cs typeface="+mn-cs"/>
              </a:rPr>
              <a:t>Sustaining yourself</a:t>
            </a:r>
            <a:endParaRPr lang="en-GB" sz="1200">
              <a:solidFill>
                <a:srgbClr val="ED772C"/>
              </a:solidFill>
            </a:endParaRPr>
          </a:p>
        </p:txBody>
      </p:sp>
      <p:sp>
        <p:nvSpPr>
          <p:cNvPr id="8" name="Text Placeholder 1">
            <a:extLst>
              <a:ext uri="{FF2B5EF4-FFF2-40B4-BE49-F238E27FC236}">
                <a16:creationId xmlns:a16="http://schemas.microsoft.com/office/drawing/2014/main" id="{54D3DBA2-8FDB-61D6-6681-91A11C2D826C}"/>
              </a:ext>
            </a:extLst>
          </p:cNvPr>
          <p:cNvSpPr>
            <a:spLocks noGrp="1"/>
          </p:cNvSpPr>
          <p:nvPr>
            <p:ph type="body" sz="quarter" idx="14"/>
          </p:nvPr>
        </p:nvSpPr>
        <p:spPr>
          <a:xfrm>
            <a:off x="461144" y="2384525"/>
            <a:ext cx="1063235" cy="307031"/>
          </a:xfrm>
        </p:spPr>
        <p:txBody>
          <a:bodyPr>
            <a:normAutofit lnSpcReduction="10000"/>
          </a:bodyPr>
          <a:lstStyle/>
          <a:p>
            <a:pPr marL="0" indent="0">
              <a:buNone/>
            </a:pPr>
            <a:r>
              <a:rPr lang="en-GB" sz="1050" b="1">
                <a:latin typeface="+mj-lt"/>
              </a:rPr>
              <a:t>#13 Identify wants</a:t>
            </a:r>
            <a:br>
              <a:rPr lang="en-GB" sz="1050" b="1">
                <a:latin typeface="+mj-lt"/>
              </a:rPr>
            </a:br>
            <a:endParaRPr lang="en-GB" sz="1050" b="1">
              <a:latin typeface="+mj-lt"/>
            </a:endParaRPr>
          </a:p>
        </p:txBody>
      </p:sp>
      <p:sp>
        <p:nvSpPr>
          <p:cNvPr id="12" name="Text Placeholder 1">
            <a:extLst>
              <a:ext uri="{FF2B5EF4-FFF2-40B4-BE49-F238E27FC236}">
                <a16:creationId xmlns:a16="http://schemas.microsoft.com/office/drawing/2014/main" id="{E75AECE7-3975-2467-806F-36782FBAA6F4}"/>
              </a:ext>
            </a:extLst>
          </p:cNvPr>
          <p:cNvSpPr txBox="1">
            <a:spLocks/>
          </p:cNvSpPr>
          <p:nvPr/>
        </p:nvSpPr>
        <p:spPr>
          <a:xfrm>
            <a:off x="1891030" y="2385326"/>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#14 Tactical agreement</a:t>
            </a:r>
          </a:p>
        </p:txBody>
      </p:sp>
      <p:sp>
        <p:nvSpPr>
          <p:cNvPr id="14" name="Text Placeholder 1">
            <a:extLst>
              <a:ext uri="{FF2B5EF4-FFF2-40B4-BE49-F238E27FC236}">
                <a16:creationId xmlns:a16="http://schemas.microsoft.com/office/drawing/2014/main" id="{AE1738FF-7AED-D6A5-D7F7-DFDD033AF1A9}"/>
              </a:ext>
            </a:extLst>
          </p:cNvPr>
          <p:cNvSpPr txBox="1">
            <a:spLocks/>
          </p:cNvSpPr>
          <p:nvPr/>
        </p:nvSpPr>
        <p:spPr>
          <a:xfrm>
            <a:off x="3323589" y="2384525"/>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#15 Clarify expectations</a:t>
            </a:r>
          </a:p>
        </p:txBody>
      </p:sp>
      <p:sp>
        <p:nvSpPr>
          <p:cNvPr id="16" name="Text Placeholder 1">
            <a:extLst>
              <a:ext uri="{FF2B5EF4-FFF2-40B4-BE49-F238E27FC236}">
                <a16:creationId xmlns:a16="http://schemas.microsoft.com/office/drawing/2014/main" id="{43D84471-9E74-4F5D-5B6A-75B638F482F5}"/>
              </a:ext>
            </a:extLst>
          </p:cNvPr>
          <p:cNvSpPr txBox="1">
            <a:spLocks/>
          </p:cNvSpPr>
          <p:nvPr/>
        </p:nvSpPr>
        <p:spPr>
          <a:xfrm>
            <a:off x="4753475" y="2384524"/>
            <a:ext cx="112662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#16 Give choices</a:t>
            </a:r>
            <a:br>
              <a:rPr lang="en-GB" sz="1050" b="1">
                <a:latin typeface="+mj-lt"/>
              </a:rPr>
            </a:br>
            <a:endParaRPr lang="en-GB" sz="1050" b="1">
              <a:latin typeface="+mj-lt"/>
            </a:endParaRPr>
          </a:p>
        </p:txBody>
      </p:sp>
      <p:sp>
        <p:nvSpPr>
          <p:cNvPr id="18" name="Text Placeholder 1">
            <a:extLst>
              <a:ext uri="{FF2B5EF4-FFF2-40B4-BE49-F238E27FC236}">
                <a16:creationId xmlns:a16="http://schemas.microsoft.com/office/drawing/2014/main" id="{852E9877-F35D-0951-B3DE-AE15DA6296C0}"/>
              </a:ext>
            </a:extLst>
          </p:cNvPr>
          <p:cNvSpPr txBox="1">
            <a:spLocks/>
          </p:cNvSpPr>
          <p:nvPr/>
        </p:nvSpPr>
        <p:spPr>
          <a:xfrm>
            <a:off x="6183361" y="2384524"/>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#17 Active listening</a:t>
            </a:r>
            <a:br>
              <a:rPr lang="en-GB" sz="1050" b="1">
                <a:latin typeface="+mj-lt"/>
              </a:rPr>
            </a:br>
            <a:endParaRPr lang="en-GB" sz="1050" b="1">
              <a:latin typeface="+mj-lt"/>
            </a:endParaRPr>
          </a:p>
        </p:txBody>
      </p:sp>
      <p:sp>
        <p:nvSpPr>
          <p:cNvPr id="20" name="Text Placeholder 1">
            <a:extLst>
              <a:ext uri="{FF2B5EF4-FFF2-40B4-BE49-F238E27FC236}">
                <a16:creationId xmlns:a16="http://schemas.microsoft.com/office/drawing/2014/main" id="{A1B1C9DF-E571-BC17-EBDE-88A2ED6A7E1B}"/>
              </a:ext>
            </a:extLst>
          </p:cNvPr>
          <p:cNvSpPr txBox="1">
            <a:spLocks/>
          </p:cNvSpPr>
          <p:nvPr/>
        </p:nvSpPr>
        <p:spPr>
          <a:xfrm>
            <a:off x="7619228" y="2384524"/>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#18 Socratic questions</a:t>
            </a:r>
          </a:p>
        </p:txBody>
      </p:sp>
      <p:sp>
        <p:nvSpPr>
          <p:cNvPr id="22" name="Text Placeholder 1">
            <a:extLst>
              <a:ext uri="{FF2B5EF4-FFF2-40B4-BE49-F238E27FC236}">
                <a16:creationId xmlns:a16="http://schemas.microsoft.com/office/drawing/2014/main" id="{488AB1DA-A7C4-BC02-5834-03DB48B3D60F}"/>
              </a:ext>
            </a:extLst>
          </p:cNvPr>
          <p:cNvSpPr txBox="1">
            <a:spLocks/>
          </p:cNvSpPr>
          <p:nvPr/>
        </p:nvSpPr>
        <p:spPr>
          <a:xfrm>
            <a:off x="461143" y="4252100"/>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#19 Negative to positive</a:t>
            </a:r>
          </a:p>
        </p:txBody>
      </p:sp>
      <p:sp>
        <p:nvSpPr>
          <p:cNvPr id="24" name="Text Placeholder 1">
            <a:extLst>
              <a:ext uri="{FF2B5EF4-FFF2-40B4-BE49-F238E27FC236}">
                <a16:creationId xmlns:a16="http://schemas.microsoft.com/office/drawing/2014/main" id="{426FBBC3-EF5C-C875-E664-D99B035245F6}"/>
              </a:ext>
            </a:extLst>
          </p:cNvPr>
          <p:cNvSpPr txBox="1">
            <a:spLocks/>
          </p:cNvSpPr>
          <p:nvPr/>
        </p:nvSpPr>
        <p:spPr>
          <a:xfrm>
            <a:off x="1871601" y="4252100"/>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#20 Commitment to change</a:t>
            </a:r>
          </a:p>
        </p:txBody>
      </p:sp>
      <p:sp>
        <p:nvSpPr>
          <p:cNvPr id="26" name="Text Placeholder 1">
            <a:extLst>
              <a:ext uri="{FF2B5EF4-FFF2-40B4-BE49-F238E27FC236}">
                <a16:creationId xmlns:a16="http://schemas.microsoft.com/office/drawing/2014/main" id="{7F3A597D-5EA5-84AF-56E5-86F5785F4BB0}"/>
              </a:ext>
            </a:extLst>
          </p:cNvPr>
          <p:cNvSpPr txBox="1">
            <a:spLocks/>
          </p:cNvSpPr>
          <p:nvPr/>
        </p:nvSpPr>
        <p:spPr>
          <a:xfrm>
            <a:off x="3323589" y="4252099"/>
            <a:ext cx="1063235" cy="389751"/>
          </a:xfrm>
          <a:prstGeom prst="rect">
            <a:avLst/>
          </a:prstGeom>
        </p:spPr>
        <p:txBody>
          <a:bodyPr vert="horz" wrap="square" lIns="0" tIns="0" rIns="0" bIns="0" rtlCol="0">
            <a:normAutofit fontScale="92500" lnSpcReduction="2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#21 Setting goals and recognising progress</a:t>
            </a:r>
          </a:p>
        </p:txBody>
      </p:sp>
      <p:sp>
        <p:nvSpPr>
          <p:cNvPr id="28" name="Text Placeholder 1">
            <a:extLst>
              <a:ext uri="{FF2B5EF4-FFF2-40B4-BE49-F238E27FC236}">
                <a16:creationId xmlns:a16="http://schemas.microsoft.com/office/drawing/2014/main" id="{6D2A78FD-B203-9D1C-5F07-CD4C7BD71947}"/>
              </a:ext>
            </a:extLst>
          </p:cNvPr>
          <p:cNvSpPr txBox="1">
            <a:spLocks/>
          </p:cNvSpPr>
          <p:nvPr/>
        </p:nvSpPr>
        <p:spPr>
          <a:xfrm>
            <a:off x="4753475" y="4252099"/>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#22 Precise praise</a:t>
            </a:r>
            <a:br>
              <a:rPr lang="en-GB" sz="1050" b="1">
                <a:latin typeface="+mj-lt"/>
              </a:rPr>
            </a:br>
            <a:endParaRPr lang="en-GB" sz="1050" b="1">
              <a:latin typeface="+mj-lt"/>
            </a:endParaRPr>
          </a:p>
        </p:txBody>
      </p:sp>
      <p:sp>
        <p:nvSpPr>
          <p:cNvPr id="29" name="Text Placeholder 1">
            <a:extLst>
              <a:ext uri="{FF2B5EF4-FFF2-40B4-BE49-F238E27FC236}">
                <a16:creationId xmlns:a16="http://schemas.microsoft.com/office/drawing/2014/main" id="{421C7784-B6DF-65DB-6F1D-5BF6511DA219}"/>
              </a:ext>
            </a:extLst>
          </p:cNvPr>
          <p:cNvSpPr txBox="1">
            <a:spLocks/>
          </p:cNvSpPr>
          <p:nvPr/>
        </p:nvSpPr>
        <p:spPr>
          <a:xfrm>
            <a:off x="6183360" y="4252099"/>
            <a:ext cx="1063235" cy="307031"/>
          </a:xfrm>
          <a:prstGeom prst="rect">
            <a:avLst/>
          </a:prstGeom>
        </p:spPr>
        <p:txBody>
          <a:bodyPr vert="horz" wrap="square" lIns="0" tIns="0" rIns="0" bIns="0" rtlCol="0">
            <a:normAutofit lnSpcReduction="100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#23 Rolling with resistance</a:t>
            </a:r>
          </a:p>
        </p:txBody>
      </p:sp>
      <p:sp>
        <p:nvSpPr>
          <p:cNvPr id="30" name="Text Placeholder 1">
            <a:extLst>
              <a:ext uri="{FF2B5EF4-FFF2-40B4-BE49-F238E27FC236}">
                <a16:creationId xmlns:a16="http://schemas.microsoft.com/office/drawing/2014/main" id="{775CCB18-6C4A-FCD3-905B-24DD38FA03D5}"/>
              </a:ext>
            </a:extLst>
          </p:cNvPr>
          <p:cNvSpPr txBox="1">
            <a:spLocks/>
          </p:cNvSpPr>
          <p:nvPr/>
        </p:nvSpPr>
        <p:spPr>
          <a:xfrm>
            <a:off x="7613245" y="4252099"/>
            <a:ext cx="1063235" cy="389751"/>
          </a:xfrm>
          <a:prstGeom prst="rect">
            <a:avLst/>
          </a:prstGeom>
        </p:spPr>
        <p:txBody>
          <a:bodyPr vert="horz" wrap="square" lIns="0" tIns="0" rIns="0" bIns="0" rtlCol="0">
            <a:normAutofit fontScale="92500"/>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kern="1200" baseline="0">
                <a:solidFill>
                  <a:srgbClr val="56565A"/>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Univers" panose="020B0503020202020204" pitchFamily="34" charset="0"/>
              <a:buNone/>
            </a:pPr>
            <a:r>
              <a:rPr lang="en-GB" sz="1050" b="1">
                <a:latin typeface="+mj-lt"/>
              </a:rPr>
              <a:t>#24 Sustain yourself and build to impact</a:t>
            </a:r>
          </a:p>
        </p:txBody>
      </p:sp>
    </p:spTree>
    <p:extLst>
      <p:ext uri="{BB962C8B-B14F-4D97-AF65-F5344CB8AC3E}">
        <p14:creationId xmlns:p14="http://schemas.microsoft.com/office/powerpoint/2010/main" val="2771169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2FE78-5ACA-8E1C-C1F8-14EEE07983DF}"/>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C4FDDFE2-7F8A-E3F8-7598-D7BF76A65798}"/>
              </a:ext>
            </a:extLst>
          </p:cNvPr>
          <p:cNvSpPr>
            <a:spLocks noGrp="1"/>
          </p:cNvSpPr>
          <p:nvPr>
            <p:ph type="subTitle" idx="1"/>
          </p:nvPr>
        </p:nvSpPr>
        <p:spPr>
          <a:xfrm>
            <a:off x="323850" y="1917083"/>
            <a:ext cx="8496300" cy="1511913"/>
          </a:xfrm>
        </p:spPr>
        <p:txBody>
          <a:bodyPr>
            <a:normAutofit/>
          </a:bodyPr>
          <a:lstStyle/>
          <a:p>
            <a:r>
              <a:rPr lang="en-GB" dirty="0"/>
              <a:t>As you use these techniques and training slides, you may find it useful to refer back to </a:t>
            </a:r>
            <a:r>
              <a:rPr lang="en-GB" i="1" dirty="0"/>
              <a:t>Leading Prison Landings: A Pocket Guide, </a:t>
            </a:r>
            <a:r>
              <a:rPr lang="en-GB" dirty="0"/>
              <a:t>or the full training manual, </a:t>
            </a:r>
            <a:r>
              <a:rPr lang="en-GB" i="1" dirty="0"/>
              <a:t>Leading Prison Landings: The Unlocked Guide to </a:t>
            </a:r>
            <a:r>
              <a:rPr lang="en-GB" i="1" dirty="0" err="1"/>
              <a:t>Jailcraft</a:t>
            </a:r>
            <a:r>
              <a:rPr lang="en-GB" dirty="0"/>
              <a:t>.</a:t>
            </a:r>
          </a:p>
        </p:txBody>
      </p:sp>
    </p:spTree>
    <p:extLst>
      <p:ext uri="{BB962C8B-B14F-4D97-AF65-F5344CB8AC3E}">
        <p14:creationId xmlns:p14="http://schemas.microsoft.com/office/powerpoint/2010/main" val="2957492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C3D767F-518B-0C2F-404A-ADBCE6B5BEEB}"/>
              </a:ext>
            </a:extLst>
          </p:cNvPr>
          <p:cNvSpPr>
            <a:spLocks noGrp="1"/>
          </p:cNvSpPr>
          <p:nvPr>
            <p:ph type="subTitle" idx="1"/>
          </p:nvPr>
        </p:nvSpPr>
        <p:spPr/>
        <p:txBody>
          <a:bodyPr>
            <a:normAutofit lnSpcReduction="10000"/>
          </a:bodyPr>
          <a:lstStyle/>
          <a:p>
            <a:r>
              <a:rPr lang="en-GB"/>
              <a:t>Poster of strategies</a:t>
            </a:r>
          </a:p>
        </p:txBody>
      </p:sp>
      <p:pic>
        <p:nvPicPr>
          <p:cNvPr id="4" name="Picture 3">
            <a:extLst>
              <a:ext uri="{FF2B5EF4-FFF2-40B4-BE49-F238E27FC236}">
                <a16:creationId xmlns:a16="http://schemas.microsoft.com/office/drawing/2014/main" id="{45F32D89-71CE-3196-B5D9-5163CADC0EBC}"/>
              </a:ext>
            </a:extLst>
          </p:cNvPr>
          <p:cNvPicPr>
            <a:picLocks noChangeAspect="1"/>
          </p:cNvPicPr>
          <p:nvPr/>
        </p:nvPicPr>
        <p:blipFill>
          <a:blip r:embed="rId3"/>
          <a:stretch>
            <a:fillRect/>
          </a:stretch>
        </p:blipFill>
        <p:spPr>
          <a:xfrm>
            <a:off x="1360920" y="1126877"/>
            <a:ext cx="6422160" cy="3008026"/>
          </a:xfrm>
          <a:prstGeom prst="rect">
            <a:avLst/>
          </a:prstGeom>
        </p:spPr>
      </p:pic>
    </p:spTree>
    <p:extLst>
      <p:ext uri="{BB962C8B-B14F-4D97-AF65-F5344CB8AC3E}">
        <p14:creationId xmlns:p14="http://schemas.microsoft.com/office/powerpoint/2010/main" val="242757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C4BE33A-C7A4-AE9F-FE0D-C3F36463B73C}"/>
              </a:ext>
            </a:extLst>
          </p:cNvPr>
          <p:cNvSpPr>
            <a:spLocks noGrp="1"/>
          </p:cNvSpPr>
          <p:nvPr>
            <p:ph type="subTitle" idx="1"/>
          </p:nvPr>
        </p:nvSpPr>
        <p:spPr/>
        <p:txBody>
          <a:bodyPr>
            <a:normAutofit lnSpcReduction="10000"/>
          </a:bodyPr>
          <a:lstStyle/>
          <a:p>
            <a:r>
              <a:rPr lang="en-GB"/>
              <a:t>Pocket guide</a:t>
            </a:r>
          </a:p>
        </p:txBody>
      </p:sp>
      <p:pic>
        <p:nvPicPr>
          <p:cNvPr id="11" name="Picture 10">
            <a:extLst>
              <a:ext uri="{FF2B5EF4-FFF2-40B4-BE49-F238E27FC236}">
                <a16:creationId xmlns:a16="http://schemas.microsoft.com/office/drawing/2014/main" id="{B22146C3-F890-7F14-592E-0BC49B1C36E6}"/>
              </a:ext>
            </a:extLst>
          </p:cNvPr>
          <p:cNvPicPr>
            <a:picLocks noChangeAspect="1"/>
          </p:cNvPicPr>
          <p:nvPr/>
        </p:nvPicPr>
        <p:blipFill>
          <a:blip r:embed="rId3"/>
          <a:stretch>
            <a:fillRect/>
          </a:stretch>
        </p:blipFill>
        <p:spPr>
          <a:xfrm>
            <a:off x="2026166" y="921600"/>
            <a:ext cx="5091667" cy="3575909"/>
          </a:xfrm>
          <a:prstGeom prst="rect">
            <a:avLst/>
          </a:prstGeom>
        </p:spPr>
      </p:pic>
    </p:spTree>
    <p:extLst>
      <p:ext uri="{BB962C8B-B14F-4D97-AF65-F5344CB8AC3E}">
        <p14:creationId xmlns:p14="http://schemas.microsoft.com/office/powerpoint/2010/main" val="3980086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B61BE-AC63-2F9B-AB7B-50004275709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185CC5D-192A-0DB8-B6BE-2085D2315FD1}"/>
              </a:ext>
            </a:extLst>
          </p:cNvPr>
          <p:cNvSpPr>
            <a:spLocks noGrp="1"/>
          </p:cNvSpPr>
          <p:nvPr>
            <p:ph type="subTitle" idx="1"/>
          </p:nvPr>
        </p:nvSpPr>
        <p:spPr>
          <a:xfrm>
            <a:off x="323849" y="373061"/>
            <a:ext cx="7833180" cy="433820"/>
          </a:xfrm>
        </p:spPr>
        <p:txBody>
          <a:bodyPr>
            <a:normAutofit/>
          </a:bodyPr>
          <a:lstStyle/>
          <a:p>
            <a:r>
              <a:rPr lang="en-GB"/>
              <a:t>Training and instructional coaching model</a:t>
            </a:r>
          </a:p>
        </p:txBody>
      </p:sp>
      <p:graphicFrame>
        <p:nvGraphicFramePr>
          <p:cNvPr id="4" name="Diagram 3">
            <a:extLst>
              <a:ext uri="{FF2B5EF4-FFF2-40B4-BE49-F238E27FC236}">
                <a16:creationId xmlns:a16="http://schemas.microsoft.com/office/drawing/2014/main" id="{69FFC612-3924-DF84-B0A4-8B5CF5874628}"/>
              </a:ext>
            </a:extLst>
          </p:cNvPr>
          <p:cNvGraphicFramePr/>
          <p:nvPr/>
        </p:nvGraphicFramePr>
        <p:xfrm>
          <a:off x="1552543" y="844983"/>
          <a:ext cx="6038913" cy="34845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rrow: Up-Down 5">
            <a:extLst>
              <a:ext uri="{FF2B5EF4-FFF2-40B4-BE49-F238E27FC236}">
                <a16:creationId xmlns:a16="http://schemas.microsoft.com/office/drawing/2014/main" id="{E5759A6C-F7F4-10AF-708D-1BE57631C644}"/>
              </a:ext>
            </a:extLst>
          </p:cNvPr>
          <p:cNvSpPr/>
          <p:nvPr/>
        </p:nvSpPr>
        <p:spPr>
          <a:xfrm>
            <a:off x="7154791" y="967248"/>
            <a:ext cx="612000" cy="3240000"/>
          </a:xfrm>
          <a:prstGeom prst="up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GB"/>
              <a:t>Effective resources</a:t>
            </a:r>
          </a:p>
        </p:txBody>
      </p:sp>
      <p:sp>
        <p:nvSpPr>
          <p:cNvPr id="7" name="Arrow: Up-Down 6">
            <a:extLst>
              <a:ext uri="{FF2B5EF4-FFF2-40B4-BE49-F238E27FC236}">
                <a16:creationId xmlns:a16="http://schemas.microsoft.com/office/drawing/2014/main" id="{0FBE580C-7CDE-6918-87A6-7DB927D90225}"/>
              </a:ext>
            </a:extLst>
          </p:cNvPr>
          <p:cNvSpPr/>
          <p:nvPr/>
        </p:nvSpPr>
        <p:spPr>
          <a:xfrm>
            <a:off x="1376682" y="967248"/>
            <a:ext cx="612526" cy="3240000"/>
          </a:xfrm>
          <a:prstGeom prst="up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GB"/>
              <a:t>Creating culture</a:t>
            </a:r>
          </a:p>
        </p:txBody>
      </p:sp>
      <p:sp>
        <p:nvSpPr>
          <p:cNvPr id="5" name="TextBox 4">
            <a:extLst>
              <a:ext uri="{FF2B5EF4-FFF2-40B4-BE49-F238E27FC236}">
                <a16:creationId xmlns:a16="http://schemas.microsoft.com/office/drawing/2014/main" id="{62B05B6C-869B-8068-2FF1-0E8DEB1A54D9}"/>
              </a:ext>
            </a:extLst>
          </p:cNvPr>
          <p:cNvSpPr txBox="1"/>
          <p:nvPr/>
        </p:nvSpPr>
        <p:spPr>
          <a:xfrm>
            <a:off x="3912137" y="2880919"/>
            <a:ext cx="1319725" cy="501099"/>
          </a:xfrm>
          <a:prstGeom prst="rect">
            <a:avLst/>
          </a:prstGeom>
          <a:noFill/>
        </p:spPr>
        <p:txBody>
          <a:bodyPr wrap="square" rtlCol="0">
            <a:spAutoFit/>
          </a:bodyPr>
          <a:lstStyle/>
          <a:p>
            <a:pPr algn="ctr" fontAlgn="t">
              <a:lnSpc>
                <a:spcPct val="75000"/>
              </a:lnSpc>
              <a:spcBef>
                <a:spcPts val="0"/>
              </a:spcBef>
            </a:pPr>
            <a:r>
              <a:rPr lang="en-GB" sz="1700" b="1" i="0">
                <a:solidFill>
                  <a:schemeClr val="accent1"/>
                </a:solidFill>
                <a:latin typeface="Univers Condensed" panose="020F0502020204030204" pitchFamily="34" charset="0"/>
                <a:cs typeface="Univers Condensed" panose="020F0502020204030204" pitchFamily="34" charset="0"/>
              </a:rPr>
              <a:t>Instructional coaching</a:t>
            </a:r>
          </a:p>
        </p:txBody>
      </p:sp>
    </p:spTree>
    <p:extLst>
      <p:ext uri="{BB962C8B-B14F-4D97-AF65-F5344CB8AC3E}">
        <p14:creationId xmlns:p14="http://schemas.microsoft.com/office/powerpoint/2010/main" val="3519545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5D6B1-10E1-D1EE-C3CA-87FB1164BC3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8EB61CD-030C-0D98-2F99-6F22B23B9B17}"/>
              </a:ext>
            </a:extLst>
          </p:cNvPr>
          <p:cNvSpPr>
            <a:spLocks noGrp="1"/>
          </p:cNvSpPr>
          <p:nvPr>
            <p:ph type="subTitle" idx="1"/>
          </p:nvPr>
        </p:nvSpPr>
        <p:spPr>
          <a:xfrm>
            <a:off x="323850" y="411163"/>
            <a:ext cx="6726726" cy="307031"/>
          </a:xfrm>
        </p:spPr>
        <p:txBody>
          <a:bodyPr>
            <a:normAutofit lnSpcReduction="10000"/>
          </a:bodyPr>
          <a:lstStyle/>
          <a:p>
            <a:r>
              <a:rPr lang="en-GB"/>
              <a:t>Training and instructional coaching model </a:t>
            </a:r>
          </a:p>
        </p:txBody>
      </p:sp>
      <p:sp>
        <p:nvSpPr>
          <p:cNvPr id="7" name="Arrow: Up-Down 6">
            <a:extLst>
              <a:ext uri="{FF2B5EF4-FFF2-40B4-BE49-F238E27FC236}">
                <a16:creationId xmlns:a16="http://schemas.microsoft.com/office/drawing/2014/main" id="{47A1478F-933B-75BA-9A2A-58751037002A}"/>
              </a:ext>
            </a:extLst>
          </p:cNvPr>
          <p:cNvSpPr/>
          <p:nvPr/>
        </p:nvSpPr>
        <p:spPr>
          <a:xfrm rot="16200000">
            <a:off x="1637587" y="-411620"/>
            <a:ext cx="612526" cy="3240000"/>
          </a:xfrm>
          <a:prstGeom prst="up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GB"/>
              <a:t>Creating culture</a:t>
            </a:r>
          </a:p>
        </p:txBody>
      </p:sp>
      <p:sp>
        <p:nvSpPr>
          <p:cNvPr id="9" name="Text Placeholder 1">
            <a:extLst>
              <a:ext uri="{FF2B5EF4-FFF2-40B4-BE49-F238E27FC236}">
                <a16:creationId xmlns:a16="http://schemas.microsoft.com/office/drawing/2014/main" id="{1E984589-6DB1-2B16-8CA6-58A4ADB5E8A8}"/>
              </a:ext>
            </a:extLst>
          </p:cNvPr>
          <p:cNvSpPr>
            <a:spLocks noGrp="1"/>
          </p:cNvSpPr>
          <p:nvPr>
            <p:ph type="body" sz="quarter" idx="14"/>
          </p:nvPr>
        </p:nvSpPr>
        <p:spPr>
          <a:xfrm>
            <a:off x="323850" y="1698567"/>
            <a:ext cx="8496300" cy="2880000"/>
          </a:xfrm>
        </p:spPr>
        <p:txBody>
          <a:bodyPr>
            <a:normAutofit/>
          </a:bodyPr>
          <a:lstStyle/>
          <a:p>
            <a:pPr lvl="0" fontAlgn="base"/>
            <a:r>
              <a:rPr lang="en-US" dirty="0"/>
              <a:t>Shared </a:t>
            </a:r>
            <a:r>
              <a:rPr lang="en-US" b="1" dirty="0"/>
              <a:t>‘why’</a:t>
            </a:r>
            <a:r>
              <a:rPr lang="en-US" dirty="0"/>
              <a:t> </a:t>
            </a:r>
            <a:r>
              <a:rPr lang="en-GB" b="1" dirty="0"/>
              <a:t>(using evidence/data) </a:t>
            </a:r>
            <a:r>
              <a:rPr lang="en-GB" dirty="0"/>
              <a:t>and </a:t>
            </a:r>
            <a:r>
              <a:rPr lang="en-GB" b="1" dirty="0"/>
              <a:t>values </a:t>
            </a:r>
          </a:p>
          <a:p>
            <a:pPr lvl="0" fontAlgn="base"/>
            <a:r>
              <a:rPr lang="en-US" dirty="0"/>
              <a:t>Importance and impact of </a:t>
            </a:r>
            <a:r>
              <a:rPr lang="en-US" b="1" dirty="0"/>
              <a:t>consistency </a:t>
            </a:r>
            <a:endParaRPr lang="en-GB" dirty="0"/>
          </a:p>
          <a:p>
            <a:pPr lvl="0" fontAlgn="base"/>
            <a:r>
              <a:rPr lang="en-GB" b="1" dirty="0"/>
              <a:t>Challenge level</a:t>
            </a:r>
            <a:r>
              <a:rPr lang="en-GB" dirty="0"/>
              <a:t> for</a:t>
            </a:r>
            <a:r>
              <a:rPr lang="en-GB" b="1" dirty="0"/>
              <a:t> motivation </a:t>
            </a:r>
            <a:r>
              <a:rPr lang="en-GB" dirty="0"/>
              <a:t>and </a:t>
            </a:r>
            <a:r>
              <a:rPr lang="en-GB" b="1" dirty="0"/>
              <a:t>mastery</a:t>
            </a:r>
            <a:endParaRPr lang="en-GB" dirty="0"/>
          </a:p>
          <a:p>
            <a:pPr lvl="0" fontAlgn="base"/>
            <a:r>
              <a:rPr lang="en-GB" b="1" dirty="0"/>
              <a:t>Modelling </a:t>
            </a:r>
            <a:r>
              <a:rPr lang="en-GB" dirty="0"/>
              <a:t>and</a:t>
            </a:r>
            <a:r>
              <a:rPr lang="en-GB" b="1" dirty="0"/>
              <a:t> leadership</a:t>
            </a:r>
            <a:endParaRPr lang="en-GB" dirty="0"/>
          </a:p>
          <a:p>
            <a:pPr lvl="0" fontAlgn="base"/>
            <a:r>
              <a:rPr lang="en-GB" dirty="0"/>
              <a:t>Effective and positive</a:t>
            </a:r>
            <a:r>
              <a:rPr lang="en-GB" b="1" dirty="0"/>
              <a:t> feedback </a:t>
            </a:r>
            <a:endParaRPr lang="en-GB" dirty="0"/>
          </a:p>
          <a:p>
            <a:pPr lvl="0" fontAlgn="base"/>
            <a:r>
              <a:rPr lang="en-GB" b="1" dirty="0"/>
              <a:t>Involving staff </a:t>
            </a:r>
            <a:r>
              <a:rPr lang="en-GB" dirty="0"/>
              <a:t>and </a:t>
            </a:r>
            <a:r>
              <a:rPr lang="en-GB" b="1" dirty="0"/>
              <a:t>sharing excellent practice</a:t>
            </a:r>
            <a:endParaRPr lang="en-GB" dirty="0"/>
          </a:p>
          <a:p>
            <a:pPr lvl="0" fontAlgn="base"/>
            <a:r>
              <a:rPr lang="en-US" b="1" dirty="0"/>
              <a:t>Sharing successes </a:t>
            </a:r>
            <a:r>
              <a:rPr lang="en-US" dirty="0"/>
              <a:t>and </a:t>
            </a:r>
            <a:r>
              <a:rPr lang="en-US" b="1" dirty="0"/>
              <a:t>positive outcomes</a:t>
            </a:r>
            <a:endParaRPr lang="en-GB" dirty="0"/>
          </a:p>
        </p:txBody>
      </p:sp>
    </p:spTree>
    <p:extLst>
      <p:ext uri="{BB962C8B-B14F-4D97-AF65-F5344CB8AC3E}">
        <p14:creationId xmlns:p14="http://schemas.microsoft.com/office/powerpoint/2010/main" val="1262788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8E716-8392-AF66-6FB0-7A7E70DAC65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F3A7263-3C63-23D1-84F0-983663BA4DAA}"/>
              </a:ext>
            </a:extLst>
          </p:cNvPr>
          <p:cNvSpPr>
            <a:spLocks noGrp="1"/>
          </p:cNvSpPr>
          <p:nvPr>
            <p:ph type="subTitle" idx="1"/>
          </p:nvPr>
        </p:nvSpPr>
        <p:spPr>
          <a:xfrm>
            <a:off x="323850" y="411163"/>
            <a:ext cx="6726726" cy="307031"/>
          </a:xfrm>
        </p:spPr>
        <p:txBody>
          <a:bodyPr>
            <a:normAutofit lnSpcReduction="10000"/>
          </a:bodyPr>
          <a:lstStyle/>
          <a:p>
            <a:r>
              <a:rPr lang="en-GB"/>
              <a:t>Training and instructional coaching model </a:t>
            </a:r>
          </a:p>
        </p:txBody>
      </p:sp>
      <p:sp>
        <p:nvSpPr>
          <p:cNvPr id="6" name="Arrow: Up-Down 5">
            <a:extLst>
              <a:ext uri="{FF2B5EF4-FFF2-40B4-BE49-F238E27FC236}">
                <a16:creationId xmlns:a16="http://schemas.microsoft.com/office/drawing/2014/main" id="{CC1BB9A8-2276-5D86-9AB9-E03309167055}"/>
              </a:ext>
            </a:extLst>
          </p:cNvPr>
          <p:cNvSpPr/>
          <p:nvPr/>
        </p:nvSpPr>
        <p:spPr>
          <a:xfrm rot="16200000">
            <a:off x="1637850" y="-429367"/>
            <a:ext cx="612000" cy="3240000"/>
          </a:xfrm>
          <a:prstGeom prst="up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GB"/>
              <a:t>Effective resources</a:t>
            </a:r>
          </a:p>
        </p:txBody>
      </p:sp>
      <p:sp>
        <p:nvSpPr>
          <p:cNvPr id="2" name="Text Placeholder 1">
            <a:extLst>
              <a:ext uri="{FF2B5EF4-FFF2-40B4-BE49-F238E27FC236}">
                <a16:creationId xmlns:a16="http://schemas.microsoft.com/office/drawing/2014/main" id="{1B889492-538D-9569-E813-AF70B1F0892D}"/>
              </a:ext>
            </a:extLst>
          </p:cNvPr>
          <p:cNvSpPr>
            <a:spLocks noGrp="1"/>
          </p:cNvSpPr>
          <p:nvPr>
            <p:ph type="body" sz="quarter" idx="14"/>
          </p:nvPr>
        </p:nvSpPr>
        <p:spPr>
          <a:xfrm>
            <a:off x="323850" y="1706187"/>
            <a:ext cx="8496300" cy="2880000"/>
          </a:xfrm>
        </p:spPr>
        <p:txBody>
          <a:bodyPr>
            <a:normAutofit/>
          </a:bodyPr>
          <a:lstStyle/>
          <a:p>
            <a:pPr lvl="0" fontAlgn="base"/>
            <a:r>
              <a:rPr lang="en-US" dirty="0"/>
              <a:t>Effective, evidence-based techniques and steps</a:t>
            </a:r>
            <a:endParaRPr lang="en-GB" dirty="0"/>
          </a:p>
          <a:p>
            <a:pPr lvl="0" fontAlgn="base"/>
            <a:r>
              <a:rPr lang="en-US" dirty="0"/>
              <a:t>Shared language and understanding</a:t>
            </a:r>
            <a:endParaRPr lang="en-GB" dirty="0"/>
          </a:p>
          <a:p>
            <a:pPr lvl="0" fontAlgn="base"/>
            <a:r>
              <a:rPr lang="en-US" dirty="0"/>
              <a:t>Specific contexts and requirements</a:t>
            </a:r>
            <a:endParaRPr lang="en-GB" dirty="0"/>
          </a:p>
          <a:p>
            <a:pPr lvl="0" fontAlgn="base"/>
            <a:r>
              <a:rPr lang="en-US" dirty="0"/>
              <a:t>Build on existing skills and expertise</a:t>
            </a:r>
            <a:endParaRPr lang="en-GB" dirty="0"/>
          </a:p>
          <a:p>
            <a:r>
              <a:rPr lang="en-US" dirty="0"/>
              <a:t>Create consistent habits</a:t>
            </a:r>
            <a:endParaRPr lang="en-GB" dirty="0"/>
          </a:p>
        </p:txBody>
      </p:sp>
      <p:pic>
        <p:nvPicPr>
          <p:cNvPr id="8" name="Picture 2">
            <a:extLst>
              <a:ext uri="{FF2B5EF4-FFF2-40B4-BE49-F238E27FC236}">
                <a16:creationId xmlns:a16="http://schemas.microsoft.com/office/drawing/2014/main" id="{FCE0292E-686E-A508-23B8-D0B5E88FE2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19" r="57698" b="8865"/>
          <a:stretch>
            <a:fillRect/>
          </a:stretch>
        </p:blipFill>
        <p:spPr bwMode="auto">
          <a:xfrm>
            <a:off x="7576356" y="2314151"/>
            <a:ext cx="2044051" cy="199777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44F501BB-C2B2-B6D8-9D7E-A7636C80FFFA}"/>
              </a:ext>
            </a:extLst>
          </p:cNvPr>
          <p:cNvPicPr>
            <a:picLocks noChangeAspect="1"/>
          </p:cNvPicPr>
          <p:nvPr/>
        </p:nvPicPr>
        <p:blipFill>
          <a:blip r:embed="rId4"/>
          <a:stretch>
            <a:fillRect/>
          </a:stretch>
        </p:blipFill>
        <p:spPr>
          <a:xfrm>
            <a:off x="5800168" y="2442743"/>
            <a:ext cx="1843096" cy="1299619"/>
          </a:xfrm>
          <a:prstGeom prst="rect">
            <a:avLst/>
          </a:prstGeom>
        </p:spPr>
      </p:pic>
      <p:pic>
        <p:nvPicPr>
          <p:cNvPr id="12" name="Picture 11">
            <a:extLst>
              <a:ext uri="{FF2B5EF4-FFF2-40B4-BE49-F238E27FC236}">
                <a16:creationId xmlns:a16="http://schemas.microsoft.com/office/drawing/2014/main" id="{117D86A2-8AB7-D8A5-ECCD-018948D67E78}"/>
              </a:ext>
            </a:extLst>
          </p:cNvPr>
          <p:cNvPicPr>
            <a:picLocks noChangeAspect="1"/>
          </p:cNvPicPr>
          <p:nvPr/>
        </p:nvPicPr>
        <p:blipFill>
          <a:blip r:embed="rId5"/>
          <a:stretch>
            <a:fillRect/>
          </a:stretch>
        </p:blipFill>
        <p:spPr>
          <a:xfrm>
            <a:off x="6184097" y="927785"/>
            <a:ext cx="2959903" cy="1386366"/>
          </a:xfrm>
          <a:prstGeom prst="rect">
            <a:avLst/>
          </a:prstGeom>
        </p:spPr>
      </p:pic>
    </p:spTree>
    <p:extLst>
      <p:ext uri="{BB962C8B-B14F-4D97-AF65-F5344CB8AC3E}">
        <p14:creationId xmlns:p14="http://schemas.microsoft.com/office/powerpoint/2010/main" val="2532067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FBC8E-B8F7-C11D-3F32-16EC139206D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233C165-5751-043C-E461-E24FFDFFE80C}"/>
              </a:ext>
            </a:extLst>
          </p:cNvPr>
          <p:cNvSpPr>
            <a:spLocks noGrp="1"/>
          </p:cNvSpPr>
          <p:nvPr>
            <p:ph type="subTitle" idx="1"/>
          </p:nvPr>
        </p:nvSpPr>
        <p:spPr>
          <a:xfrm>
            <a:off x="323850" y="411163"/>
            <a:ext cx="6726726" cy="307031"/>
          </a:xfrm>
        </p:spPr>
        <p:txBody>
          <a:bodyPr>
            <a:normAutofit lnSpcReduction="10000"/>
          </a:bodyPr>
          <a:lstStyle/>
          <a:p>
            <a:r>
              <a:rPr lang="en-GB"/>
              <a:t>Training and instructional coaching model </a:t>
            </a:r>
          </a:p>
        </p:txBody>
      </p:sp>
      <p:grpSp>
        <p:nvGrpSpPr>
          <p:cNvPr id="9" name="Group 8">
            <a:extLst>
              <a:ext uri="{FF2B5EF4-FFF2-40B4-BE49-F238E27FC236}">
                <a16:creationId xmlns:a16="http://schemas.microsoft.com/office/drawing/2014/main" id="{CE33FAD0-0948-E892-D1C4-F46D56F0CCC6}"/>
              </a:ext>
            </a:extLst>
          </p:cNvPr>
          <p:cNvGrpSpPr/>
          <p:nvPr/>
        </p:nvGrpSpPr>
        <p:grpSpPr>
          <a:xfrm>
            <a:off x="361444" y="898705"/>
            <a:ext cx="1438959" cy="616248"/>
            <a:chOff x="2299976" y="77936"/>
            <a:chExt cx="1438959" cy="616248"/>
          </a:xfrm>
          <a:solidFill>
            <a:schemeClr val="accent1"/>
          </a:solidFill>
        </p:grpSpPr>
        <p:sp>
          <p:nvSpPr>
            <p:cNvPr id="10" name="Rectangle: Rounded Corners 9">
              <a:extLst>
                <a:ext uri="{FF2B5EF4-FFF2-40B4-BE49-F238E27FC236}">
                  <a16:creationId xmlns:a16="http://schemas.microsoft.com/office/drawing/2014/main" id="{FCE19CDC-8477-36BC-363E-E8443CB50B60}"/>
                </a:ext>
              </a:extLst>
            </p:cNvPr>
            <p:cNvSpPr/>
            <p:nvPr/>
          </p:nvSpPr>
          <p:spPr>
            <a:xfrm>
              <a:off x="2299976" y="77936"/>
              <a:ext cx="1438959" cy="616248"/>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11" name="Rectangle: Rounded Corners 4">
              <a:extLst>
                <a:ext uri="{FF2B5EF4-FFF2-40B4-BE49-F238E27FC236}">
                  <a16:creationId xmlns:a16="http://schemas.microsoft.com/office/drawing/2014/main" id="{BA07F27C-3175-8714-3E8E-FA9AD989F57D}"/>
                </a:ext>
              </a:extLst>
            </p:cNvPr>
            <p:cNvSpPr txBox="1"/>
            <p:nvPr/>
          </p:nvSpPr>
          <p:spPr>
            <a:xfrm>
              <a:off x="2337570" y="103267"/>
              <a:ext cx="1359694" cy="56911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Group training</a:t>
              </a:r>
            </a:p>
          </p:txBody>
        </p:sp>
      </p:grpSp>
      <p:sp>
        <p:nvSpPr>
          <p:cNvPr id="12" name="Text Placeholder 1">
            <a:extLst>
              <a:ext uri="{FF2B5EF4-FFF2-40B4-BE49-F238E27FC236}">
                <a16:creationId xmlns:a16="http://schemas.microsoft.com/office/drawing/2014/main" id="{EC5DEE9A-3C95-E0E9-EF86-1860BE29EAA1}"/>
              </a:ext>
            </a:extLst>
          </p:cNvPr>
          <p:cNvSpPr>
            <a:spLocks noGrp="1"/>
          </p:cNvSpPr>
          <p:nvPr>
            <p:ph type="body" sz="quarter" idx="14"/>
          </p:nvPr>
        </p:nvSpPr>
        <p:spPr>
          <a:xfrm>
            <a:off x="361444" y="1695464"/>
            <a:ext cx="8496300" cy="2880000"/>
          </a:xfrm>
        </p:spPr>
        <p:txBody>
          <a:bodyPr/>
          <a:lstStyle/>
          <a:p>
            <a:pPr lvl="0" fontAlgn="base"/>
            <a:r>
              <a:rPr lang="en-GB" b="1"/>
              <a:t>Recap</a:t>
            </a:r>
            <a:r>
              <a:rPr lang="en-GB"/>
              <a:t> previous technique and celebrate successes </a:t>
            </a:r>
          </a:p>
          <a:p>
            <a:pPr lvl="0" fontAlgn="base"/>
            <a:r>
              <a:rPr lang="en-GB"/>
              <a:t>Introduce </a:t>
            </a:r>
            <a:r>
              <a:rPr lang="en-GB" b="1"/>
              <a:t>new technique</a:t>
            </a:r>
            <a:r>
              <a:rPr lang="en-GB"/>
              <a:t> (if appropriate, or recap steps from previous)</a:t>
            </a:r>
          </a:p>
          <a:p>
            <a:pPr lvl="0" fontAlgn="base"/>
            <a:r>
              <a:rPr lang="en-GB" b="1"/>
              <a:t>Model</a:t>
            </a:r>
            <a:r>
              <a:rPr lang="en-GB"/>
              <a:t> new technique</a:t>
            </a:r>
          </a:p>
          <a:p>
            <a:pPr lvl="0" fontAlgn="base"/>
            <a:r>
              <a:rPr lang="en-GB" b="1"/>
              <a:t>Practice </a:t>
            </a:r>
            <a:endParaRPr lang="en-GB"/>
          </a:p>
          <a:p>
            <a:pPr lvl="0" fontAlgn="base"/>
            <a:r>
              <a:rPr lang="en-GB" b="1"/>
              <a:t>Outline next steps</a:t>
            </a:r>
            <a:r>
              <a:rPr lang="en-GB"/>
              <a:t> for observations, feedback and tracking</a:t>
            </a:r>
          </a:p>
          <a:p>
            <a:pPr marL="0" indent="0">
              <a:buNone/>
            </a:pPr>
            <a:endParaRPr lang="en-GB"/>
          </a:p>
        </p:txBody>
      </p:sp>
    </p:spTree>
    <p:extLst>
      <p:ext uri="{BB962C8B-B14F-4D97-AF65-F5344CB8AC3E}">
        <p14:creationId xmlns:p14="http://schemas.microsoft.com/office/powerpoint/2010/main" val="147775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54C3D-9356-8A1D-9F6E-8772FC7B3D1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28562AB-E015-D494-9B05-B6E06B6B2FD6}"/>
              </a:ext>
            </a:extLst>
          </p:cNvPr>
          <p:cNvSpPr>
            <a:spLocks noGrp="1"/>
          </p:cNvSpPr>
          <p:nvPr>
            <p:ph type="subTitle" idx="1"/>
          </p:nvPr>
        </p:nvSpPr>
        <p:spPr>
          <a:xfrm>
            <a:off x="323850" y="411163"/>
            <a:ext cx="6726726" cy="307031"/>
          </a:xfrm>
        </p:spPr>
        <p:txBody>
          <a:bodyPr>
            <a:normAutofit lnSpcReduction="10000"/>
          </a:bodyPr>
          <a:lstStyle/>
          <a:p>
            <a:r>
              <a:rPr lang="en-GB"/>
              <a:t>Training and instructional coaching model </a:t>
            </a:r>
          </a:p>
        </p:txBody>
      </p:sp>
      <p:grpSp>
        <p:nvGrpSpPr>
          <p:cNvPr id="2" name="Group 1">
            <a:extLst>
              <a:ext uri="{FF2B5EF4-FFF2-40B4-BE49-F238E27FC236}">
                <a16:creationId xmlns:a16="http://schemas.microsoft.com/office/drawing/2014/main" id="{F7DC1729-D84E-CAB4-5501-697292113EC5}"/>
              </a:ext>
            </a:extLst>
          </p:cNvPr>
          <p:cNvGrpSpPr/>
          <p:nvPr/>
        </p:nvGrpSpPr>
        <p:grpSpPr>
          <a:xfrm>
            <a:off x="323850" y="898705"/>
            <a:ext cx="1438959" cy="616248"/>
            <a:chOff x="2299976" y="77936"/>
            <a:chExt cx="1438959" cy="616248"/>
          </a:xfrm>
        </p:grpSpPr>
        <p:sp>
          <p:nvSpPr>
            <p:cNvPr id="8" name="Rectangle: Rounded Corners 7">
              <a:extLst>
                <a:ext uri="{FF2B5EF4-FFF2-40B4-BE49-F238E27FC236}">
                  <a16:creationId xmlns:a16="http://schemas.microsoft.com/office/drawing/2014/main" id="{C069CC37-CD74-E722-D35C-F55A04769FD0}"/>
                </a:ext>
              </a:extLst>
            </p:cNvPr>
            <p:cNvSpPr/>
            <p:nvPr/>
          </p:nvSpPr>
          <p:spPr>
            <a:xfrm>
              <a:off x="2299976" y="77936"/>
              <a:ext cx="1438959" cy="61624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9" name="Rectangle: Rounded Corners 4">
              <a:extLst>
                <a:ext uri="{FF2B5EF4-FFF2-40B4-BE49-F238E27FC236}">
                  <a16:creationId xmlns:a16="http://schemas.microsoft.com/office/drawing/2014/main" id="{2F9193A9-3864-E739-D07A-AE549C0B09AC}"/>
                </a:ext>
              </a:extLst>
            </p:cNvPr>
            <p:cNvSpPr txBox="1"/>
            <p:nvPr/>
          </p:nvSpPr>
          <p:spPr>
            <a:xfrm>
              <a:off x="2318025" y="95985"/>
              <a:ext cx="1402861" cy="5801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Observations</a:t>
              </a:r>
            </a:p>
          </p:txBody>
        </p:sp>
      </p:grpSp>
      <p:sp>
        <p:nvSpPr>
          <p:cNvPr id="10" name="Text Placeholder 1">
            <a:extLst>
              <a:ext uri="{FF2B5EF4-FFF2-40B4-BE49-F238E27FC236}">
                <a16:creationId xmlns:a16="http://schemas.microsoft.com/office/drawing/2014/main" id="{A63CADD9-A0B6-16FD-F8FE-9431079FA5C1}"/>
              </a:ext>
            </a:extLst>
          </p:cNvPr>
          <p:cNvSpPr>
            <a:spLocks noGrp="1"/>
          </p:cNvSpPr>
          <p:nvPr>
            <p:ph type="body" sz="quarter" idx="14"/>
          </p:nvPr>
        </p:nvSpPr>
        <p:spPr>
          <a:xfrm>
            <a:off x="323850" y="1695464"/>
            <a:ext cx="7512050" cy="2880000"/>
          </a:xfrm>
        </p:spPr>
        <p:txBody>
          <a:bodyPr/>
          <a:lstStyle/>
          <a:p>
            <a:r>
              <a:rPr lang="en-US" dirty="0"/>
              <a:t>Observer </a:t>
            </a:r>
          </a:p>
          <a:p>
            <a:r>
              <a:rPr lang="en-US" dirty="0"/>
              <a:t>Planning</a:t>
            </a:r>
          </a:p>
          <a:p>
            <a:r>
              <a:rPr lang="en-US" dirty="0"/>
              <a:t>Pocket Guide and notes</a:t>
            </a:r>
          </a:p>
          <a:p>
            <a:r>
              <a:rPr lang="en-US" dirty="0"/>
              <a:t>Supportive and positive </a:t>
            </a:r>
          </a:p>
          <a:p>
            <a:r>
              <a:rPr lang="en-US" dirty="0"/>
              <a:t>Modelled by all</a:t>
            </a:r>
          </a:p>
          <a:p>
            <a:pPr marL="0" indent="0">
              <a:buNone/>
            </a:pPr>
            <a:endParaRPr lang="en-GB" dirty="0"/>
          </a:p>
        </p:txBody>
      </p:sp>
    </p:spTree>
    <p:extLst>
      <p:ext uri="{BB962C8B-B14F-4D97-AF65-F5344CB8AC3E}">
        <p14:creationId xmlns:p14="http://schemas.microsoft.com/office/powerpoint/2010/main" val="3338066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6FC84-2369-AF32-553C-1F754AD6A0B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54254D4-5D99-DA35-000B-6AD098945A29}"/>
              </a:ext>
            </a:extLst>
          </p:cNvPr>
          <p:cNvSpPr>
            <a:spLocks noGrp="1"/>
          </p:cNvSpPr>
          <p:nvPr>
            <p:ph type="subTitle" idx="1"/>
          </p:nvPr>
        </p:nvSpPr>
        <p:spPr>
          <a:xfrm>
            <a:off x="323850" y="411163"/>
            <a:ext cx="6726726" cy="307031"/>
          </a:xfrm>
        </p:spPr>
        <p:txBody>
          <a:bodyPr>
            <a:normAutofit lnSpcReduction="10000"/>
          </a:bodyPr>
          <a:lstStyle/>
          <a:p>
            <a:r>
              <a:rPr lang="en-GB"/>
              <a:t>Training and instructional coaching model </a:t>
            </a:r>
          </a:p>
        </p:txBody>
      </p:sp>
      <p:grpSp>
        <p:nvGrpSpPr>
          <p:cNvPr id="2" name="Group 1">
            <a:extLst>
              <a:ext uri="{FF2B5EF4-FFF2-40B4-BE49-F238E27FC236}">
                <a16:creationId xmlns:a16="http://schemas.microsoft.com/office/drawing/2014/main" id="{0BEA61A6-0CBC-C4FF-5F28-7B6DCA3F7262}"/>
              </a:ext>
            </a:extLst>
          </p:cNvPr>
          <p:cNvGrpSpPr/>
          <p:nvPr/>
        </p:nvGrpSpPr>
        <p:grpSpPr>
          <a:xfrm>
            <a:off x="323850" y="862869"/>
            <a:ext cx="1438959" cy="616248"/>
            <a:chOff x="2299976" y="77936"/>
            <a:chExt cx="1438959" cy="616248"/>
          </a:xfrm>
        </p:grpSpPr>
        <p:sp>
          <p:nvSpPr>
            <p:cNvPr id="8" name="Rectangle: Rounded Corners 7">
              <a:extLst>
                <a:ext uri="{FF2B5EF4-FFF2-40B4-BE49-F238E27FC236}">
                  <a16:creationId xmlns:a16="http://schemas.microsoft.com/office/drawing/2014/main" id="{62C26CDF-56D8-65E8-B4C3-D3A142DECDB9}"/>
                </a:ext>
              </a:extLst>
            </p:cNvPr>
            <p:cNvSpPr/>
            <p:nvPr/>
          </p:nvSpPr>
          <p:spPr>
            <a:xfrm>
              <a:off x="2299976" y="77936"/>
              <a:ext cx="1438959" cy="61624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9" name="Rectangle: Rounded Corners 4">
              <a:extLst>
                <a:ext uri="{FF2B5EF4-FFF2-40B4-BE49-F238E27FC236}">
                  <a16:creationId xmlns:a16="http://schemas.microsoft.com/office/drawing/2014/main" id="{DE1DE391-0087-13FD-BF15-59B0725C42CF}"/>
                </a:ext>
              </a:extLst>
            </p:cNvPr>
            <p:cNvSpPr txBox="1"/>
            <p:nvPr/>
          </p:nvSpPr>
          <p:spPr>
            <a:xfrm>
              <a:off x="2318025" y="95985"/>
              <a:ext cx="1402861" cy="5801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Feedback</a:t>
              </a:r>
            </a:p>
          </p:txBody>
        </p:sp>
      </p:grpSp>
      <p:sp>
        <p:nvSpPr>
          <p:cNvPr id="10" name="Text Placeholder 1">
            <a:extLst>
              <a:ext uri="{FF2B5EF4-FFF2-40B4-BE49-F238E27FC236}">
                <a16:creationId xmlns:a16="http://schemas.microsoft.com/office/drawing/2014/main" id="{36E92E3B-3DBA-6BD1-1319-91FE4F57199C}"/>
              </a:ext>
            </a:extLst>
          </p:cNvPr>
          <p:cNvSpPr>
            <a:spLocks noGrp="1"/>
          </p:cNvSpPr>
          <p:nvPr>
            <p:ph type="body" sz="quarter" idx="14"/>
          </p:nvPr>
        </p:nvSpPr>
        <p:spPr>
          <a:xfrm>
            <a:off x="341899" y="1623792"/>
            <a:ext cx="8496300" cy="2880000"/>
          </a:xfrm>
        </p:spPr>
        <p:txBody>
          <a:bodyPr>
            <a:normAutofit lnSpcReduction="10000"/>
          </a:bodyPr>
          <a:lstStyle/>
          <a:p>
            <a:pPr lvl="0" fontAlgn="base"/>
            <a:r>
              <a:rPr lang="en-GB" b="1"/>
              <a:t>Zoom in on the moment</a:t>
            </a:r>
            <a:r>
              <a:rPr lang="en-GB"/>
              <a:t> you are feeding back on </a:t>
            </a:r>
          </a:p>
          <a:p>
            <a:pPr lvl="0" fontAlgn="base"/>
            <a:r>
              <a:rPr lang="en-GB"/>
              <a:t>Get their </a:t>
            </a:r>
            <a:r>
              <a:rPr lang="en-GB" b="1"/>
              <a:t>aspirational goal </a:t>
            </a:r>
            <a:r>
              <a:rPr lang="en-GB"/>
              <a:t>(and write it down)</a:t>
            </a:r>
          </a:p>
          <a:p>
            <a:pPr lvl="0" fontAlgn="base"/>
            <a:r>
              <a:rPr lang="en-GB" b="1"/>
              <a:t>Establish events</a:t>
            </a:r>
            <a:r>
              <a:rPr lang="en-GB"/>
              <a:t> – go through how it went compared to the goal </a:t>
            </a:r>
          </a:p>
          <a:p>
            <a:pPr lvl="0" fontAlgn="base"/>
            <a:r>
              <a:rPr lang="en-GB"/>
              <a:t>Identify which </a:t>
            </a:r>
            <a:r>
              <a:rPr lang="en-GB" b="1"/>
              <a:t>steps went well</a:t>
            </a:r>
            <a:r>
              <a:rPr lang="en-GB"/>
              <a:t> using the Pocket Guide</a:t>
            </a:r>
          </a:p>
          <a:p>
            <a:pPr lvl="0" fontAlgn="base"/>
            <a:r>
              <a:rPr lang="en-GB"/>
              <a:t>Identify which </a:t>
            </a:r>
            <a:r>
              <a:rPr lang="en-GB" b="1"/>
              <a:t>step(s) to work</a:t>
            </a:r>
            <a:r>
              <a:rPr lang="en-GB"/>
              <a:t> on using the Pocket Guide</a:t>
            </a:r>
          </a:p>
          <a:p>
            <a:pPr lvl="0" fontAlgn="base"/>
            <a:r>
              <a:rPr lang="en-GB" b="1"/>
              <a:t>Agree </a:t>
            </a:r>
            <a:r>
              <a:rPr lang="en-GB"/>
              <a:t>the </a:t>
            </a:r>
            <a:r>
              <a:rPr lang="en-GB" b="1"/>
              <a:t>technique</a:t>
            </a:r>
            <a:r>
              <a:rPr lang="en-GB"/>
              <a:t> and specific </a:t>
            </a:r>
            <a:r>
              <a:rPr lang="en-GB" b="1"/>
              <a:t>step </a:t>
            </a:r>
            <a:r>
              <a:rPr lang="en-GB"/>
              <a:t>to work on</a:t>
            </a:r>
          </a:p>
          <a:p>
            <a:pPr lvl="0" fontAlgn="base"/>
            <a:r>
              <a:rPr lang="en-GB"/>
              <a:t>Use a </a:t>
            </a:r>
            <a:r>
              <a:rPr lang="en-GB" b="1"/>
              <a:t>model</a:t>
            </a:r>
            <a:r>
              <a:rPr lang="en-GB"/>
              <a:t> (video, or example)</a:t>
            </a:r>
          </a:p>
          <a:p>
            <a:pPr lvl="0" fontAlgn="base"/>
            <a:r>
              <a:rPr lang="en-GB" b="1"/>
              <a:t>Practise</a:t>
            </a:r>
            <a:r>
              <a:rPr lang="en-GB"/>
              <a:t> it together</a:t>
            </a:r>
          </a:p>
          <a:p>
            <a:pPr marL="0" indent="0">
              <a:buNone/>
            </a:pPr>
            <a:endParaRPr lang="en-GB"/>
          </a:p>
        </p:txBody>
      </p:sp>
    </p:spTree>
    <p:extLst>
      <p:ext uri="{BB962C8B-B14F-4D97-AF65-F5344CB8AC3E}">
        <p14:creationId xmlns:p14="http://schemas.microsoft.com/office/powerpoint/2010/main" val="1342595668"/>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61293615-1dac-44c6-ba3e-bfda57c030e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81A1E76BFF1884F85547BCB1AD9C167" ma:contentTypeVersion="20" ma:contentTypeDescription="Create a new document." ma:contentTypeScope="" ma:versionID="ccfeb52402f94f2b1efd2211d5570794">
  <xsd:schema xmlns:xsd="http://www.w3.org/2001/XMLSchema" xmlns:xs="http://www.w3.org/2001/XMLSchema" xmlns:p="http://schemas.microsoft.com/office/2006/metadata/properties" xmlns:ns2="9288989c-8d13-4cf6-98c5-14abe6b013cd" xmlns:ns3="61293615-1dac-44c6-ba3e-bfda57c030e4" targetNamespace="http://schemas.microsoft.com/office/2006/metadata/properties" ma:root="true" ma:fieldsID="8c1ba53808bf5d5dca26e57ca83bc2f3" ns2:_="" ns3:_="">
    <xsd:import namespace="9288989c-8d13-4cf6-98c5-14abe6b013cd"/>
    <xsd:import namespace="61293615-1dac-44c6-ba3e-bfda57c030e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93615-1dac-44c6-ba3e-bfda57c030e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1C1452-6BF3-466E-AB90-EBDB81530A2F}">
  <ds:schemaRefs>
    <ds:schemaRef ds:uri="http://schemas.microsoft.com/office/2006/documentManagement/types"/>
    <ds:schemaRef ds:uri="9288989c-8d13-4cf6-98c5-14abe6b013cd"/>
    <ds:schemaRef ds:uri="http://www.w3.org/XML/1998/namespace"/>
    <ds:schemaRef ds:uri="http://purl.org/dc/terms/"/>
    <ds:schemaRef ds:uri="http://purl.org/dc/elements/1.1/"/>
    <ds:schemaRef ds:uri="http://schemas.microsoft.com/office/infopath/2007/PartnerControls"/>
    <ds:schemaRef ds:uri="http://purl.org/dc/dcmitype/"/>
    <ds:schemaRef ds:uri="http://schemas.openxmlformats.org/package/2006/metadata/core-properties"/>
    <ds:schemaRef ds:uri="61293615-1dac-44c6-ba3e-bfda57c030e4"/>
    <ds:schemaRef ds:uri="http://schemas.microsoft.com/office/2006/metadata/properties"/>
  </ds:schemaRefs>
</ds:datastoreItem>
</file>

<file path=customXml/itemProps2.xml><?xml version="1.0" encoding="utf-8"?>
<ds:datastoreItem xmlns:ds="http://schemas.openxmlformats.org/officeDocument/2006/customXml" ds:itemID="{E9FB7645-CDFB-4F8E-A128-6D5A0E72DEAC}">
  <ds:schemaRefs>
    <ds:schemaRef ds:uri="http://schemas.microsoft.com/sharepoint/v3/contenttype/forms"/>
  </ds:schemaRefs>
</ds:datastoreItem>
</file>

<file path=customXml/itemProps3.xml><?xml version="1.0" encoding="utf-8"?>
<ds:datastoreItem xmlns:ds="http://schemas.openxmlformats.org/officeDocument/2006/customXml" ds:itemID="{3BBAB453-BAB5-48F8-8F8A-58D276BCC813}">
  <ds:schemaRefs>
    <ds:schemaRef ds:uri="61293615-1dac-44c6-ba3e-bfda57c030e4"/>
    <ds:schemaRef ds:uri="9288989c-8d13-4cf6-98c5-14abe6b013c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136</TotalTime>
  <Words>2236</Words>
  <Application>Microsoft Office PowerPoint</Application>
  <PresentationFormat>On-screen Show (16:9)</PresentationFormat>
  <Paragraphs>196</Paragraphs>
  <Slides>14</Slides>
  <Notes>14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Univers Condensed</vt:lpstr>
      <vt:lpstr>Univers</vt:lpstr>
      <vt:lpstr>Univers </vt:lpstr>
      <vt:lpstr>Univers LT Std 67 Bold Condense</vt:lpstr>
      <vt:lpstr>Arial</vt:lpstr>
      <vt:lpstr>Univers LT Std 47 Cn Lt</vt:lpstr>
      <vt:lpstr>LEADING PRISON LANDINGS - SLIDES</vt:lpstr>
      <vt:lpstr>LEADING PRISON LANDINGS - CONTENT SLIDES</vt:lpstr>
      <vt:lpstr>Instructional coaching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2026-09-03T16:38:15Z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0x010100481A1E76BFF1884F85547BCB1AD9C167</vt:lpwstr>
  </property>
</Properties>
</file>